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944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1138-B84A-4FCE-99E5-E0EA5699B8A0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EA36A-A103-444A-87B6-BBBA90353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1138-B84A-4FCE-99E5-E0EA5699B8A0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EA36A-A103-444A-87B6-BBBA90353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1138-B84A-4FCE-99E5-E0EA5699B8A0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EA36A-A103-444A-87B6-BBBA90353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1138-B84A-4FCE-99E5-E0EA5699B8A0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EA36A-A103-444A-87B6-BBBA90353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1138-B84A-4FCE-99E5-E0EA5699B8A0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EA36A-A103-444A-87B6-BBBA90353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1138-B84A-4FCE-99E5-E0EA5699B8A0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EA36A-A103-444A-87B6-BBBA90353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1138-B84A-4FCE-99E5-E0EA5699B8A0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EA36A-A103-444A-87B6-BBBA90353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1138-B84A-4FCE-99E5-E0EA5699B8A0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EA36A-A103-444A-87B6-BBBA90353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1138-B84A-4FCE-99E5-E0EA5699B8A0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EA36A-A103-444A-87B6-BBBA90353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1138-B84A-4FCE-99E5-E0EA5699B8A0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EA36A-A103-444A-87B6-BBBA90353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31138-B84A-4FCE-99E5-E0EA5699B8A0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EA36A-A103-444A-87B6-BBBA90353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31138-B84A-4FCE-99E5-E0EA5699B8A0}" type="datetimeFigureOut">
              <a:rPr lang="en-US" smtClean="0"/>
              <a:pPr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EA36A-A103-444A-87B6-BBBA90353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41293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Government of Andhra Pradesh</a:t>
            </a:r>
          </a:p>
          <a:p>
            <a:pPr algn="ctr"/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Department of Agriculture</a:t>
            </a:r>
            <a:endParaRPr lang="en-US" sz="32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3606225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lant Protection(PP)</a:t>
            </a:r>
          </a:p>
          <a:p>
            <a:pPr algn="ctr"/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Section</a:t>
            </a:r>
            <a:endParaRPr lang="en-US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1295400"/>
            <a:ext cx="8610600" cy="35394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39725" lvl="0" indent="-339725" algn="just">
              <a:buFont typeface="Wingdings" pitchFamily="2" charset="2"/>
              <a:buChar char="Ø"/>
            </a:pPr>
            <a:r>
              <a:rPr lang="en-US" sz="3200" b="1" dirty="0">
                <a:latin typeface="Arial Narrow" pitchFamily="34" charset="0"/>
                <a:cs typeface="Times New Roman" pitchFamily="18" charset="0"/>
              </a:rPr>
              <a:t>All Insecticide Inspectors should inspect pesticide outlets not less than three times in a year as per Rule 27 (1) of the Insecticides Rules </a:t>
            </a:r>
            <a:r>
              <a:rPr lang="en-US" sz="3200" b="1" dirty="0" smtClean="0">
                <a:latin typeface="Arial Narrow" pitchFamily="34" charset="0"/>
                <a:cs typeface="Times New Roman" pitchFamily="18" charset="0"/>
              </a:rPr>
              <a:t>1971</a:t>
            </a:r>
          </a:p>
          <a:p>
            <a:pPr marL="339725" lvl="0" indent="-339725" algn="just"/>
            <a:endParaRPr lang="en-US" sz="3200" b="1" dirty="0" smtClean="0">
              <a:latin typeface="Arial Narrow" pitchFamily="34" charset="0"/>
              <a:cs typeface="Times New Roman" pitchFamily="18" charset="0"/>
            </a:endParaRPr>
          </a:p>
          <a:p>
            <a:pPr marL="339725" lvl="0" indent="-339725" algn="just">
              <a:buFont typeface="Wingdings" pitchFamily="2" charset="2"/>
              <a:buChar char="Ø"/>
            </a:pPr>
            <a:endParaRPr lang="en-US" sz="3200" b="1" dirty="0" smtClean="0">
              <a:latin typeface="Arial Narrow" pitchFamily="34" charset="0"/>
              <a:cs typeface="Times New Roman" pitchFamily="18" charset="0"/>
            </a:endParaRPr>
          </a:p>
          <a:p>
            <a:pPr marL="339725" lvl="0" indent="-339725" algn="just">
              <a:buFont typeface="Wingdings" pitchFamily="2" charset="2"/>
              <a:buChar char="Ø"/>
            </a:pPr>
            <a:r>
              <a:rPr lang="en-US" sz="3200" b="1" dirty="0" smtClean="0">
                <a:latin typeface="Arial Narrow" pitchFamily="34" charset="0"/>
                <a:cs typeface="Times New Roman" pitchFamily="18" charset="0"/>
              </a:rPr>
              <a:t>Strict implementation of G.O.Rt.No-649 Dt. 10.09.2018  </a:t>
            </a:r>
            <a:r>
              <a:rPr lang="en-US" sz="3200" b="1" dirty="0" err="1" smtClean="0">
                <a:latin typeface="Arial Narrow" pitchFamily="34" charset="0"/>
                <a:cs typeface="Times New Roman" pitchFamily="18" charset="0"/>
              </a:rPr>
              <a:t>Glyphosate</a:t>
            </a:r>
            <a:r>
              <a:rPr lang="en-US" sz="32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Arial Narrow" pitchFamily="34" charset="0"/>
                <a:cs typeface="Times New Roman" pitchFamily="18" charset="0"/>
              </a:rPr>
              <a:t>sale restriction.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Implementation of I Act &amp; Rules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Drawl of Pesticide Samples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" y="685800"/>
            <a:ext cx="8839200" cy="618630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39725" indent="-339725" algn="just"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On Pro-rata basis month wise</a:t>
            </a:r>
          </a:p>
          <a:p>
            <a:pPr marL="339725" indent="-339725" algn="just"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From </a:t>
            </a: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Non Reputed firms </a:t>
            </a:r>
          </a:p>
          <a:p>
            <a:pPr marL="339725" indent="-339725" algn="just"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From </a:t>
            </a: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Distributors</a:t>
            </a:r>
            <a:r>
              <a:rPr lang="en-US" sz="36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/</a:t>
            </a: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Stock points in the season beginning</a:t>
            </a:r>
          </a:p>
          <a:p>
            <a:pPr marL="339725" indent="-339725" algn="just"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Rejection </a:t>
            </a: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of samples by Coding Center</a:t>
            </a:r>
          </a:p>
          <a:p>
            <a:pPr marL="690563" indent="-339725" algn="just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Leakage </a:t>
            </a:r>
          </a:p>
          <a:p>
            <a:pPr marL="690563" indent="-339725" algn="just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Late submission</a:t>
            </a:r>
          </a:p>
          <a:p>
            <a:pPr marL="690563" indent="-339725" algn="just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Non visibility of B. No. &amp; Mfg. and Exp. Dates</a:t>
            </a:r>
          </a:p>
          <a:p>
            <a:pPr marL="690563" indent="-339725" algn="just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Already Misbranded samples</a:t>
            </a:r>
          </a:p>
          <a:p>
            <a:pPr marL="690563" indent="-339725" algn="just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Optimum Quantity – Minimum </a:t>
            </a: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50ml/</a:t>
            </a:r>
            <a:r>
              <a:rPr lang="en-US" sz="3600" dirty="0" err="1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gms</a:t>
            </a:r>
            <a:endParaRPr lang="en-US" sz="3600" dirty="0" smtClean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  <a:p>
            <a:pPr marL="339725" indent="-339725" algn="just"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Achievement </a:t>
            </a: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of targeted Pesticide samples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"/>
            <a:ext cx="8686800" cy="507831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39725" lvl="0" indent="-339725" algn="just"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For Re-analysis of pesticides in </a:t>
            </a: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CIL(Central </a:t>
            </a: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Insecticides Laboratory) testing fee </a:t>
            </a: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shall be </a:t>
            </a: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sent </a:t>
            </a: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through online </a:t>
            </a:r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mode only</a:t>
            </a:r>
          </a:p>
          <a:p>
            <a:pPr marL="339725" lvl="0" indent="-339725" algn="just"/>
            <a:endParaRPr lang="en-US" sz="3600" dirty="0" smtClean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  <a:p>
            <a:pPr marL="688975" algn="just"/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Account Name – Pay &amp; Accounts Officer,</a:t>
            </a:r>
          </a:p>
          <a:p>
            <a:pPr marL="688975" algn="just"/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Bank Name – SBI</a:t>
            </a:r>
          </a:p>
          <a:p>
            <a:pPr marL="688975" algn="just"/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Account No – 30104398045</a:t>
            </a:r>
          </a:p>
          <a:p>
            <a:pPr marL="688975" algn="just"/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IFSC Code – SBIN0000734</a:t>
            </a:r>
          </a:p>
          <a:p>
            <a:pPr marL="688975" algn="just"/>
            <a:r>
              <a:rPr lang="en-US" sz="36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MICR Code – 110002195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149019"/>
            <a:ext cx="3276600" cy="43396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lvl="0" indent="-457200" algn="just">
              <a:buFont typeface="+mj-lt"/>
              <a:buAutoNum type="arabicPeriod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Benomyl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Carbaryl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Diazinon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Fenarimol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Fenthion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Linuron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endParaRPr lang="en-US" sz="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228600"/>
            <a:ext cx="8382000" cy="12926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39725" lvl="0" indent="-339725" algn="just">
              <a:buFont typeface="Wingdings" pitchFamily="2" charset="2"/>
              <a:buChar char="Ø"/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As per Gazette Notification No. S.O.3951(E) dated 08.08.2018, the following Pesticides are Banned from the date of Notification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114800" y="2145745"/>
            <a:ext cx="4648200" cy="410830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lvl="0" indent="-514350">
              <a:buFont typeface="+mj-lt"/>
              <a:buAutoNum type="arabicPeriod" startAt="7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Methoxy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Ethyl Mercury Chloride</a:t>
            </a:r>
          </a:p>
          <a:p>
            <a:pPr marL="514350" lvl="0" indent="-514350" algn="just">
              <a:lnSpc>
                <a:spcPct val="150000"/>
              </a:lnSpc>
              <a:buFont typeface="+mj-lt"/>
              <a:buAutoNum type="arabicPeriod" startAt="7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Methyl Parathion</a:t>
            </a:r>
          </a:p>
          <a:p>
            <a:pPr marL="514350" lvl="0" indent="-514350" algn="just">
              <a:lnSpc>
                <a:spcPct val="150000"/>
              </a:lnSpc>
              <a:buFont typeface="+mj-lt"/>
              <a:buAutoNum type="arabicPeriod" startAt="7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Sodium Cyanide</a:t>
            </a:r>
          </a:p>
          <a:p>
            <a:pPr marL="514350" lvl="0" indent="-514350" algn="just">
              <a:lnSpc>
                <a:spcPct val="150000"/>
              </a:lnSpc>
              <a:buFont typeface="+mj-lt"/>
              <a:buAutoNum type="arabicPeriod" startAt="7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Thiometon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lnSpc>
                <a:spcPct val="150000"/>
              </a:lnSpc>
              <a:buFont typeface="+mj-lt"/>
              <a:buAutoNum type="arabicPeriod" startAt="7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Tridemorph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lnSpc>
                <a:spcPct val="150000"/>
              </a:lnSpc>
              <a:buFont typeface="+mj-lt"/>
              <a:buAutoNum type="arabicPeriod" startAt="7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Trifluralin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P 1\Desktop\downloa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057399"/>
            <a:ext cx="5486400" cy="30826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191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PP 1</dc:creator>
  <cp:lastModifiedBy>DDA(NRM)</cp:lastModifiedBy>
  <cp:revision>16</cp:revision>
  <dcterms:created xsi:type="dcterms:W3CDTF">2019-04-18T13:12:45Z</dcterms:created>
  <dcterms:modified xsi:type="dcterms:W3CDTF">2019-04-18T14:25:24Z</dcterms:modified>
</cp:coreProperties>
</file>