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1" r:id="rId1"/>
  </p:sldMasterIdLst>
  <p:notesMasterIdLst>
    <p:notesMasterId r:id="rId25"/>
  </p:notesMasterIdLst>
  <p:handoutMasterIdLst>
    <p:handoutMasterId r:id="rId26"/>
  </p:handoutMasterIdLst>
  <p:sldIdLst>
    <p:sldId id="343" r:id="rId2"/>
    <p:sldId id="380" r:id="rId3"/>
    <p:sldId id="368" r:id="rId4"/>
    <p:sldId id="369" r:id="rId5"/>
    <p:sldId id="375" r:id="rId6"/>
    <p:sldId id="426" r:id="rId7"/>
    <p:sldId id="457" r:id="rId8"/>
    <p:sldId id="430" r:id="rId9"/>
    <p:sldId id="373" r:id="rId10"/>
    <p:sldId id="482" r:id="rId11"/>
    <p:sldId id="492" r:id="rId12"/>
    <p:sldId id="493" r:id="rId13"/>
    <p:sldId id="494" r:id="rId14"/>
    <p:sldId id="495" r:id="rId15"/>
    <p:sldId id="485" r:id="rId16"/>
    <p:sldId id="490" r:id="rId17"/>
    <p:sldId id="487" r:id="rId18"/>
    <p:sldId id="483" r:id="rId19"/>
    <p:sldId id="488" r:id="rId20"/>
    <p:sldId id="489" r:id="rId21"/>
    <p:sldId id="491" r:id="rId22"/>
    <p:sldId id="454" r:id="rId23"/>
    <p:sldId id="450" r:id="rId2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3728" autoAdjust="0"/>
  </p:normalViewPr>
  <p:slideViewPr>
    <p:cSldViewPr>
      <p:cViewPr varScale="1">
        <p:scale>
          <a:sx n="109" d="100"/>
          <a:sy n="109" d="100"/>
        </p:scale>
        <p:origin x="-18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6" y="76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7992" cy="493789"/>
          </a:xfrm>
          <a:prstGeom prst="rect">
            <a:avLst/>
          </a:prstGeom>
        </p:spPr>
        <p:txBody>
          <a:bodyPr vert="horz" lIns="89774" tIns="44887" rIns="89774" bIns="448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199" y="0"/>
            <a:ext cx="2917992" cy="493789"/>
          </a:xfrm>
          <a:prstGeom prst="rect">
            <a:avLst/>
          </a:prstGeom>
        </p:spPr>
        <p:txBody>
          <a:bodyPr vert="horz" lIns="89774" tIns="44887" rIns="89774" bIns="448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95C83C-3476-4D9A-A30B-4507C2FE578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0947"/>
            <a:ext cx="2917992" cy="493789"/>
          </a:xfrm>
          <a:prstGeom prst="rect">
            <a:avLst/>
          </a:prstGeom>
        </p:spPr>
        <p:txBody>
          <a:bodyPr vert="horz" lIns="89774" tIns="44887" rIns="89774" bIns="448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199" y="9370947"/>
            <a:ext cx="2917992" cy="493789"/>
          </a:xfrm>
          <a:prstGeom prst="rect">
            <a:avLst/>
          </a:prstGeom>
        </p:spPr>
        <p:txBody>
          <a:bodyPr vert="horz" lIns="89774" tIns="44887" rIns="89774" bIns="448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D183F9-F1E2-40C2-949C-8B4FF1E65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5CE00F2-7BAE-4113-B327-2B4B72C5AA31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6" tIns="47428" rIns="94856" bIns="47428" rtlCol="0" anchor="ctr"/>
          <a:lstStyle/>
          <a:p>
            <a:pPr lvl="0"/>
            <a:endParaRPr lang="en-IN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lIns="94856" tIns="47428" rIns="94856" bIns="4742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5DA6106-8105-4B1C-AA40-81C6C13837D4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C77A82-A684-4F30-BD87-27402CB778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94295D-BBC2-4D28-92DF-C13FACE02F57}" type="slidenum">
              <a:rPr lang="en-IN" smtClean="0"/>
              <a:pPr>
                <a:defRPr/>
              </a:pPr>
              <a:t>5</a:t>
            </a:fld>
            <a:endParaRPr lang="en-I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1F53F-D098-43CF-AE86-EAEEF858756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03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D99C8-9FD1-4EDC-A8C9-9A4E817D2E4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4A609-FA3A-49D0-B43F-A3A48A519B09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62FF7-C55A-4043-A855-D79DDAA724F6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66E7-4302-46BB-A43A-46202ACC6ED4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BC36-937E-45F7-86E3-66CCAFA66FB7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AB3C-0918-4284-B97B-6683CB9752AA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22B1-2C83-4753-93E8-3F2A8364787F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2 Sunrise A.P 2017_PPT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" y="0"/>
            <a:ext cx="9141291" cy="6858000"/>
          </a:xfrm>
          <a:prstGeom prst="rect">
            <a:avLst/>
          </a:prstGeom>
        </p:spPr>
      </p:pic>
      <p:sp>
        <p:nvSpPr>
          <p:cNvPr id="3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784510" y="252055"/>
            <a:ext cx="5008563" cy="748923"/>
          </a:xfrm>
        </p:spPr>
        <p:txBody>
          <a:bodyPr wrap="square" rtlCol="0">
            <a:spAutoFit/>
          </a:bodyPr>
          <a:lstStyle>
            <a:lvl1pPr marL="0" indent="0">
              <a:buNone/>
              <a:defRPr lang="en-US" sz="3200" baseline="30000" smtClean="0">
                <a:solidFill>
                  <a:srgbClr val="8CCAAE"/>
                </a:solidFill>
                <a:latin typeface="Nexa Bold"/>
                <a:cs typeface="Nexa Bold"/>
              </a:defRPr>
            </a:lvl1pPr>
            <a:lvl2pPr>
              <a:defRPr lang="en-US" sz="2400" smtClean="0"/>
            </a:lvl2pPr>
            <a:lvl3pPr>
              <a:defRPr lang="en-US" sz="2400" smtClean="0"/>
            </a:lvl3pPr>
            <a:lvl4pPr>
              <a:defRPr lang="en-US" sz="2400" smtClean="0"/>
            </a:lvl4pPr>
            <a:lvl5pPr>
              <a:defRPr lang="en-US" sz="2400"/>
            </a:lvl5pPr>
          </a:lstStyle>
          <a:p>
            <a:r>
              <a:rPr lang="en-US" sz="3200" baseline="30000" dirty="0">
                <a:solidFill>
                  <a:srgbClr val="8CCAAE"/>
                </a:solidFill>
                <a:latin typeface="Nexa Bold"/>
                <a:cs typeface="Nexa Bold"/>
              </a:rPr>
              <a:t>Best-in-class policy environment in </a:t>
            </a:r>
            <a:r>
              <a:rPr lang="en-US" sz="3200" baseline="30000" dirty="0" err="1">
                <a:solidFill>
                  <a:srgbClr val="8CCAAE"/>
                </a:solidFill>
                <a:latin typeface="Nexa Bold"/>
                <a:cs typeface="Nexa Bold"/>
              </a:rPr>
              <a:t>Andhrffa</a:t>
            </a:r>
            <a:r>
              <a:rPr lang="en-US" sz="3200" baseline="30000" dirty="0">
                <a:solidFill>
                  <a:srgbClr val="8CCAAE"/>
                </a:solidFill>
                <a:latin typeface="Nexa Bold"/>
                <a:cs typeface="Nexa Bold"/>
              </a:rPr>
              <a:t> Pradesh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8F4C-DEF7-B449-86FA-D8DEFAB209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62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236F2-ECD6-4B30-9FA2-4BE7BCB8B2FD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9806-0E11-4A8D-B042-0DE376D441D9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878E-433B-40DB-BBFA-0F355F60A9AF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DDFE5-A224-41E8-AF0F-22C75CDB4E1D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58CEA-1288-46D7-AA5F-61B8AF4CB86C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DC7E8-3E48-4A26-8BDD-ADE93CD935E4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067E4-BBC2-4916-9372-E76866C21D09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AFA0-A592-4BCC-BA74-7211C8F61303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35BEC-79C0-4448-B1EC-68FAE29D37ED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1665-9BC0-4C18-8310-57EAF8F8B47E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502C9-5852-46C7-97BE-E07AE9D07E8A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FF1F-E0A7-4AC4-8F53-8A0CC69140C0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0C72-253A-445C-9D26-DB57EA66F075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388F-2E76-4791-ADC9-70A531F5F675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C2E7C-DE63-498F-8987-B90E39977DBB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EE0B-16DA-4027-A084-ECC262713F3C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2EE8CA8-C216-4195-845B-4ADD1DBD30B8}" type="datetimeFigureOut">
              <a:rPr lang="en-US"/>
              <a:pPr>
                <a:defRPr/>
              </a:pPr>
              <a:t>4/18/2019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90BB295-2AD6-4A77-843F-0D60D8C27A07}" type="slidenum">
              <a:rPr lang="en-IN"/>
              <a:pPr>
                <a:defRPr/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65163" y="7261225"/>
            <a:ext cx="3378200" cy="633413"/>
          </a:xfrm>
        </p:spPr>
        <p:txBody>
          <a:bodyPr/>
          <a:lstStyle/>
          <a:p>
            <a:pPr eaLnBrk="1" hangingPunct="1"/>
            <a:endParaRPr lang="en-US" sz="16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type="subTitle" idx="1"/>
          </p:nvPr>
        </p:nvSpPr>
        <p:spPr>
          <a:xfrm>
            <a:off x="5673725" y="7524750"/>
            <a:ext cx="3470275" cy="14446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900" b="1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533400" y="228600"/>
            <a:ext cx="7696200" cy="111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113"/>
              </a:lnSpc>
            </a:pPr>
            <a:r>
              <a:rPr lang="en-US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Andhra Pradesh Irrigation and Livelihood  Improvement Project – Phase II (APILIP – II)  </a:t>
            </a:r>
          </a:p>
          <a:p>
            <a:pPr algn="ctr">
              <a:lnSpc>
                <a:spcPts val="2113"/>
              </a:lnSpc>
            </a:pPr>
            <a:r>
              <a:rPr lang="en-US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with JICA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Assistance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endParaRPr lang="en-US" sz="1400" b="1" dirty="0">
              <a:latin typeface="+mj-lt"/>
            </a:endParaRPr>
          </a:p>
        </p:txBody>
      </p:sp>
      <p:pic>
        <p:nvPicPr>
          <p:cNvPr id="3077" name="Picture 10" descr="AP LOG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1981200"/>
            <a:ext cx="20574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2438400" y="4343400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GOVERNMENT OF ANDHRA PRADESH</a:t>
            </a:r>
            <a:endParaRPr lang="en-US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Water Resources Department</a:t>
            </a:r>
          </a:p>
        </p:txBody>
      </p:sp>
      <p:sp>
        <p:nvSpPr>
          <p:cNvPr id="3079" name="object 22"/>
          <p:cNvSpPr>
            <a:spLocks noChangeArrowheads="1"/>
          </p:cNvSpPr>
          <p:nvPr/>
        </p:nvSpPr>
        <p:spPr bwMode="auto">
          <a:xfrm>
            <a:off x="304800" y="838200"/>
            <a:ext cx="2590800" cy="165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0" name="object 23"/>
          <p:cNvSpPr>
            <a:spLocks noChangeArrowheads="1"/>
          </p:cNvSpPr>
          <p:nvPr/>
        </p:nvSpPr>
        <p:spPr bwMode="auto">
          <a:xfrm>
            <a:off x="304800" y="2514600"/>
            <a:ext cx="2601913" cy="172720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1" name="object 24"/>
          <p:cNvSpPr>
            <a:spLocks noChangeArrowheads="1"/>
          </p:cNvSpPr>
          <p:nvPr/>
        </p:nvSpPr>
        <p:spPr bwMode="auto">
          <a:xfrm>
            <a:off x="6334125" y="2744788"/>
            <a:ext cx="2559050" cy="1716087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2" name="object 25"/>
          <p:cNvSpPr>
            <a:spLocks noChangeArrowheads="1"/>
          </p:cNvSpPr>
          <p:nvPr/>
        </p:nvSpPr>
        <p:spPr bwMode="auto">
          <a:xfrm>
            <a:off x="304800" y="4800600"/>
            <a:ext cx="2592388" cy="1736725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3" name="object 26"/>
          <p:cNvSpPr>
            <a:spLocks noChangeArrowheads="1"/>
          </p:cNvSpPr>
          <p:nvPr/>
        </p:nvSpPr>
        <p:spPr bwMode="auto">
          <a:xfrm>
            <a:off x="6324600" y="762000"/>
            <a:ext cx="2516188" cy="175260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4" name="object 27"/>
          <p:cNvSpPr>
            <a:spLocks noChangeArrowheads="1"/>
          </p:cNvSpPr>
          <p:nvPr/>
        </p:nvSpPr>
        <p:spPr bwMode="auto">
          <a:xfrm>
            <a:off x="6361113" y="4721225"/>
            <a:ext cx="2514600" cy="1620838"/>
          </a:xfrm>
          <a:prstGeom prst="rect">
            <a:avLst/>
          </a:prstGeom>
          <a:blipFill dpi="0" rotWithShape="1">
            <a:blip r:embed="rId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MODERNIZATION  OF IRRIGATION PROJECTS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Status:</a:t>
            </a:r>
          </a:p>
          <a:p>
            <a:r>
              <a:rPr lang="en-US" sz="2800" b="1" dirty="0" smtClean="0">
                <a:solidFill>
                  <a:srgbClr val="006600"/>
                </a:solidFill>
              </a:rPr>
              <a:t>Medium &amp; Major Irrigation Projects - Total:20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400" dirty="0" smtClean="0"/>
              <a:t>Administrative approval accorded 	: 9</a:t>
            </a:r>
          </a:p>
          <a:p>
            <a:pPr>
              <a:buNone/>
            </a:pPr>
            <a:r>
              <a:rPr lang="en-US" sz="2400" dirty="0" smtClean="0"/>
              <a:t>		Under Scrutiny in PMU		: 2</a:t>
            </a:r>
          </a:p>
          <a:p>
            <a:pPr>
              <a:buNone/>
            </a:pPr>
            <a:r>
              <a:rPr lang="en-US" sz="2400" dirty="0" smtClean="0"/>
              <a:t>		Remarks to be attended		: 7</a:t>
            </a:r>
          </a:p>
          <a:p>
            <a:pPr>
              <a:buNone/>
            </a:pPr>
            <a:r>
              <a:rPr lang="en-US" sz="2400" dirty="0" smtClean="0"/>
              <a:t>		DPRs yet to be submitted               	: 2</a:t>
            </a:r>
          </a:p>
          <a:p>
            <a:pPr>
              <a:buNone/>
            </a:pPr>
            <a:r>
              <a:rPr lang="en-US" sz="2400" dirty="0" smtClean="0"/>
              <a:t>		Technical sanction accorded		: 2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800" b="1" dirty="0" smtClean="0">
                <a:solidFill>
                  <a:srgbClr val="006600"/>
                </a:solidFill>
              </a:rPr>
              <a:t>Minor Irrigation Tanks - Total No: 445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6600"/>
                </a:solidFill>
              </a:rPr>
              <a:t>     </a:t>
            </a:r>
            <a:r>
              <a:rPr lang="en-US" sz="2400" dirty="0" smtClean="0"/>
              <a:t>Administrative approval accorded 	: 242</a:t>
            </a:r>
          </a:p>
          <a:p>
            <a:pPr>
              <a:buNone/>
            </a:pPr>
            <a:r>
              <a:rPr lang="en-US" sz="2400" dirty="0" smtClean="0"/>
              <a:t>	Technical sanction accorded		: 163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006600"/>
                </a:solidFill>
              </a:rPr>
              <a:t>     </a:t>
            </a:r>
            <a:r>
              <a:rPr lang="en-US" sz="2800" b="1" dirty="0" smtClean="0">
                <a:solidFill>
                  <a:srgbClr val="006600"/>
                </a:solidFill>
              </a:rPr>
              <a:t>								</a:t>
            </a:r>
            <a:r>
              <a:rPr lang="en-US" dirty="0" smtClean="0"/>
              <a:t>			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0207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Present Status of Major/Medium Irrigation projects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1" y="1441622"/>
          <a:ext cx="6629401" cy="3328086"/>
        </p:xfrm>
        <a:graphic>
          <a:graphicData uri="http://schemas.openxmlformats.org/drawingml/2006/table">
            <a:tbl>
              <a:tblPr/>
              <a:tblGrid>
                <a:gridCol w="531341"/>
                <a:gridCol w="3626708"/>
                <a:gridCol w="2471352"/>
              </a:tblGrid>
              <a:tr h="594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Administrative Approval accorded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09 Nos</a:t>
                      </a:r>
                      <a:endParaRPr lang="en-US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DPRs under scrutiny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02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Nos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Remarks communicated</a:t>
                      </a:r>
                      <a:endParaRPr lang="en-US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07 Nos</a:t>
                      </a:r>
                      <a:endParaRPr lang="en-US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4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No. of DPRs pending for submission from CEs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02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Nos</a:t>
                      </a: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70C0"/>
                          </a:solidFill>
                          <a:latin typeface="+mj-lt"/>
                          <a:ea typeface="Calibri"/>
                          <a:cs typeface="Times New Roman"/>
                        </a:rPr>
                        <a:t>Total</a:t>
                      </a:r>
                      <a:endParaRPr lang="en-US" sz="2800" b="1" dirty="0">
                        <a:solidFill>
                          <a:srgbClr val="0070C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70C0"/>
                          </a:solidFill>
                          <a:latin typeface="+mj-lt"/>
                          <a:ea typeface="Calibri"/>
                          <a:cs typeface="Times New Roman"/>
                        </a:rPr>
                        <a:t>20</a:t>
                      </a:r>
                      <a:endParaRPr lang="en-US" sz="2800" b="1" dirty="0">
                        <a:solidFill>
                          <a:srgbClr val="0070C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152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Present Status of Major/Medium Irrigation projects...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6050" y="877621"/>
          <a:ext cx="8301452" cy="5859251"/>
        </p:xfrm>
        <a:graphic>
          <a:graphicData uri="http://schemas.openxmlformats.org/drawingml/2006/table">
            <a:tbl>
              <a:tblPr/>
              <a:tblGrid>
                <a:gridCol w="647168"/>
                <a:gridCol w="3533306"/>
                <a:gridCol w="1488437"/>
                <a:gridCol w="1091696"/>
                <a:gridCol w="1293907"/>
                <a:gridCol w="246938"/>
              </a:tblGrid>
              <a:tr h="448672">
                <a:tc grid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Verdana"/>
                          <a:ea typeface="Times New Roman"/>
                          <a:cs typeface="Calibri"/>
                        </a:rPr>
                        <a:t>Details of Administrative approval accorded </a:t>
                      </a:r>
                      <a:endParaRPr lang="en-US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4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Sl.</a:t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No.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Name of the Project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District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Ayacut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/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Ha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Amount </a:t>
                      </a:r>
                      <a:b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</a:b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Rs. in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Crores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42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Narayanapuram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Anicut</a:t>
                      </a:r>
                      <a:r>
                        <a:rPr lang="en-US" sz="16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(Major)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Srikakulam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15,001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112.10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6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 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+mj-lt"/>
                          <a:ea typeface="Times New Roman"/>
                          <a:cs typeface="Calibri"/>
                        </a:rPr>
                        <a:t>Medium Irrigation Projects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 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Thammileru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Reservoir Project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West Godavari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3711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16.08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Pennar Kumudavati Project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Ananthapur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2479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15.37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4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Buggavanka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Reservoir Project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Kadapa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3925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18.70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5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Shivabhashyam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sagar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project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Kurnool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4896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19.55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6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Araniar Reservoir project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Chittoor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2226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35.64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7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Muniyeru Anicut Project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Krishna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6650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64.05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8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Maddigedda Reservoir project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E. G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1619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6.47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9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Krishnapuram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Reservoir project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Chittoor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2481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30.18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 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 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Total Amount</a:t>
                      </a:r>
                      <a:endParaRPr lang="en-US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318.14</a:t>
                      </a:r>
                      <a:endParaRPr lang="en-US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Verdana"/>
                          <a:ea typeface="Times New Roman"/>
                          <a:cs typeface="Calibri"/>
                        </a:rPr>
                        <a:t>DPRs under scrutiny in SPD's Office</a:t>
                      </a:r>
                      <a:r>
                        <a:rPr lang="te-IN" sz="1600" b="1" dirty="0">
                          <a:solidFill>
                            <a:srgbClr val="0070C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Torrigadda</a:t>
                      </a:r>
                      <a:r>
                        <a:rPr lang="en-US" sz="1600" b="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Reservoir </a:t>
                      </a: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Project                              East</a:t>
                      </a:r>
                      <a:r>
                        <a:rPr lang="en-US" sz="1600" b="0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 Godavari</a:t>
                      </a:r>
                      <a:endParaRPr lang="en-US" sz="1600" b="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5565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20.85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2941" marR="129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DR &amp;DM </a:t>
                      </a: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Channel                                                           Nellore</a:t>
                      </a:r>
                      <a:endParaRPr lang="en-US" sz="1600" b="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3,689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/>
                        </a:rPr>
                        <a:t>32.48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941" marR="129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40957" y="511230"/>
          <a:ext cx="8754764" cy="6447372"/>
        </p:xfrm>
        <a:graphic>
          <a:graphicData uri="http://schemas.openxmlformats.org/drawingml/2006/table">
            <a:tbl>
              <a:tblPr/>
              <a:tblGrid>
                <a:gridCol w="290945"/>
                <a:gridCol w="1719214"/>
                <a:gridCol w="1811787"/>
                <a:gridCol w="793483"/>
                <a:gridCol w="866219"/>
                <a:gridCol w="3273116"/>
              </a:tblGrid>
              <a:tr h="62126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Replies to remarks awaited from the CE of the project on the DPRs submitted</a:t>
                      </a:r>
                    </a:p>
                  </a:txBody>
                  <a:tcPr marL="4604" marR="4604" marT="6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383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the Project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District 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Ayacut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Amount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Remarks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2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Rs. in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Crores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Andra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Reservoir Project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CE / North Coast Vizianagaram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3815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17.31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1.CE'S inspection note   2.L.S. &amp; C.S.S of L.M.C &amp; R.M.C  3.Quarry  Map  4.Action plan and month wise program charts 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Raiwada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Reservoir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CE/North Coast Visakhapatnam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6212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36.32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Upper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Pennar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Project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 /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Projects,Ananthapur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4068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22.06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 CE's inspection note  2. Hydraulic particulars are not furnished 3. No lead statement .4. Quarry map  not enclosed 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Vottigedda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Reservoir Project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 / North Coast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Vizianagaram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6755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47.64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Recasting required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Peddankalam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Anicut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 / North Coast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Vizianagaram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3525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18.27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The CE is addressed to depute the AEE and DEE for re-casting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Peddagadda Reservoir Project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 / North Coast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Vizianagaram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4858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30.65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The CE is addressed to depute the AEE and DEE for re-casting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Vengalarayasagaram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CE / North Coast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Vizianagaram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9996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67.90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Letter  addressed to CE for re-casting.</a:t>
                      </a: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8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Verdana"/>
                          <a:ea typeface="Times New Roman"/>
                          <a:cs typeface="Calibri"/>
                        </a:rPr>
                        <a:t>DPRs not yet received from CEs</a:t>
                      </a:r>
                      <a:endParaRPr lang="en-US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Mopadu Reservoir Project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Prakasam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5147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32.55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Letter  addressed for submission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of DPR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7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04" marR="4604" marT="61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V.R.Kota Project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Prakasam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19.46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Letter  addressed for submission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of DPR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65671" y="1"/>
            <a:ext cx="87259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Present Status of Major/Medium Irrigation projects...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670" y="175785"/>
            <a:ext cx="8229600" cy="483243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Present Status of Minor Irrigation Tanks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725190"/>
          <a:ext cx="8610600" cy="5897528"/>
        </p:xfrm>
        <a:graphic>
          <a:graphicData uri="http://schemas.openxmlformats.org/drawingml/2006/table">
            <a:tbl>
              <a:tblPr/>
              <a:tblGrid>
                <a:gridCol w="1075785"/>
                <a:gridCol w="1581613"/>
                <a:gridCol w="1231424"/>
                <a:gridCol w="1031831"/>
                <a:gridCol w="1075785"/>
                <a:gridCol w="1307081"/>
                <a:gridCol w="1307081"/>
              </a:tblGrid>
              <a:tr h="66785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Calibri"/>
                          <a:cs typeface="Times New Roman"/>
                        </a:rPr>
                        <a:t>S no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Calibri"/>
                          <a:cs typeface="Times New Roman"/>
                        </a:rPr>
                        <a:t>District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Calibri"/>
                          <a:cs typeface="Times New Roman"/>
                        </a:rPr>
                        <a:t>No of Projects proposed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Calibri"/>
                          <a:cs typeface="Times New Roman"/>
                        </a:rPr>
                        <a:t>DPR cost</a:t>
                      </a:r>
                      <a:endParaRPr lang="en-US" sz="16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Calibri"/>
                          <a:cs typeface="Times New Roman"/>
                        </a:rPr>
                        <a:t>Rs Cr</a:t>
                      </a:r>
                      <a:endParaRPr lang="en-US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Calibri"/>
                          <a:cs typeface="Times New Roman"/>
                        </a:rPr>
                        <a:t>Administrative Sanction accorded</a:t>
                      </a:r>
                      <a:endParaRPr lang="en-US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Verdana"/>
                          <a:ea typeface="Calibri"/>
                          <a:cs typeface="Times New Roman"/>
                        </a:rPr>
                        <a:t>Remarks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Times New Roman"/>
                        </a:rPr>
                        <a:t>Number</a:t>
                      </a:r>
                      <a:endParaRPr lang="en-US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Amount </a:t>
                      </a: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(in</a:t>
                      </a:r>
                      <a:r>
                        <a:rPr lang="en-US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Cr)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Administrative sanction was accorded to 242 tanks</a:t>
                      </a: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Verdana"/>
                          <a:cs typeface="Times New Roman"/>
                        </a:rPr>
                        <a:t>With an outlay of about 160.28 Cr in the first Phase.</a:t>
                      </a:r>
                      <a:endParaRPr lang="en-US" sz="14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Verdana"/>
                          <a:cs typeface="Times New Roman"/>
                        </a:rPr>
                        <a:t>Administrative approval for the balance tanks will be accorded  in the 2</a:t>
                      </a:r>
                      <a:r>
                        <a:rPr lang="en-US" sz="1400" kern="1200" baseline="30000" dirty="0">
                          <a:solidFill>
                            <a:srgbClr val="000000"/>
                          </a:solidFill>
                          <a:latin typeface="+mj-lt"/>
                          <a:ea typeface="Verdana"/>
                          <a:cs typeface="Times New Roman"/>
                        </a:rPr>
                        <a:t>nd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Verdana"/>
                          <a:cs typeface="Times New Roman"/>
                        </a:rPr>
                        <a:t> phase</a:t>
                      </a:r>
                      <a:endParaRPr lang="en-US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7256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SRIKAKULAM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78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31.75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14.60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988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VIZIANAGARAM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62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29.03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34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20.16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988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VISAKHAPATNAM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50 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17.62 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8.43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988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4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EAST GODAVARI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24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10.83 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16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8.25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09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5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WEST GODAVARI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12.09 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10.07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6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KRISHNA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21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11.34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7.35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7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GUNTUR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8.72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10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8.72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PRAKASAM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21.93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17.52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9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SPSR NELLORE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32.22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17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12.48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YSR KADAPA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30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14.60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17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9.19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11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KURNOOL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25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11.47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13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6.33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ANANTHAPUR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12.59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11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8.15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72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13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CHITTOOR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61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39.54 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38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latin typeface="+mn-lt"/>
                          <a:ea typeface="Verdana"/>
                          <a:cs typeface="Times New Roman"/>
                        </a:rPr>
                        <a:t>29.03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592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endParaRPr lang="en-IN" sz="1600" kern="1200">
                        <a:solidFill>
                          <a:srgbClr val="000000"/>
                        </a:solidFill>
                        <a:latin typeface="+mn-lt"/>
                        <a:ea typeface="Verdana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2000" b="1" kern="1200" dirty="0">
                          <a:solidFill>
                            <a:srgbClr val="0070C0"/>
                          </a:solidFill>
                          <a:latin typeface="+mn-lt"/>
                          <a:ea typeface="Verdana"/>
                          <a:cs typeface="Times New Roman"/>
                        </a:rPr>
                        <a:t>Total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IN" sz="2000" b="1" kern="1200" dirty="0">
                          <a:solidFill>
                            <a:srgbClr val="0070C0"/>
                          </a:solidFill>
                          <a:latin typeface="+mn-lt"/>
                          <a:ea typeface="Verdana"/>
                          <a:cs typeface="Times New Roman"/>
                        </a:rPr>
                        <a:t>445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70C0"/>
                          </a:solidFill>
                          <a:latin typeface="+mn-lt"/>
                          <a:ea typeface="Verdana"/>
                          <a:cs typeface="Times New Roman"/>
                        </a:rPr>
                        <a:t>253.72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70C0"/>
                          </a:solidFill>
                          <a:latin typeface="+mn-lt"/>
                          <a:ea typeface="Verdana"/>
                          <a:cs typeface="Times New Roman"/>
                        </a:rPr>
                        <a:t>242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70C0"/>
                          </a:solidFill>
                          <a:latin typeface="+mn-lt"/>
                          <a:ea typeface="Verdana"/>
                          <a:cs typeface="Times New Roman"/>
                        </a:rPr>
                        <a:t>160.28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838200"/>
          </a:xfrm>
        </p:spPr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  <a:cs typeface="Times New Roman" pitchFamily="18" charset="0"/>
              </a:rPr>
              <a:t>2. PARTICIPATORY IRRIGATION MANAGEMENT</a:t>
            </a: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57200" y="762000"/>
            <a:ext cx="83058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ü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>
                <a:latin typeface="+mj-lt"/>
                <a:cs typeface="Times New Roman" pitchFamily="18" charset="0"/>
              </a:rPr>
              <a:t>Maximise the benefit of Irrigation systems and equitable water distribution among water users of selected Major, Medium and Minor schemes. 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endParaRPr lang="en-IN" sz="14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>
                <a:latin typeface="+mj-lt"/>
                <a:cs typeface="Times New Roman" pitchFamily="18" charset="0"/>
              </a:rPr>
              <a:t>Strengthening of WUAs(Water User Associations), DCs(</a:t>
            </a:r>
            <a:r>
              <a:rPr lang="en-IN" sz="2400" dirty="0" err="1">
                <a:latin typeface="+mj-lt"/>
                <a:cs typeface="Times New Roman" pitchFamily="18" charset="0"/>
              </a:rPr>
              <a:t>Distributory</a:t>
            </a:r>
            <a:r>
              <a:rPr lang="en-IN" sz="2400" dirty="0">
                <a:latin typeface="+mj-lt"/>
                <a:cs typeface="Times New Roman" pitchFamily="18" charset="0"/>
              </a:rPr>
              <a:t> Committees) &amp; PCs (Project Committees)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endParaRPr lang="en-IN" sz="14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>
                <a:latin typeface="+mj-lt"/>
                <a:cs typeface="Times New Roman" pitchFamily="18" charset="0"/>
              </a:rPr>
              <a:t>Capacity building of departmental officers and supporting organizations.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endParaRPr lang="en-IN" sz="14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 smtClean="0">
                <a:latin typeface="+mj-lt"/>
                <a:cs typeface="Times New Roman" pitchFamily="18" charset="0"/>
              </a:rPr>
              <a:t> </a:t>
            </a:r>
            <a:r>
              <a:rPr lang="en-IN" sz="2400" b="1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Status </a:t>
            </a:r>
            <a:r>
              <a:rPr lang="en-IN" sz="2400" u="sng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:</a:t>
            </a:r>
            <a:r>
              <a:rPr lang="en-IN" sz="2400" u="sng" dirty="0" smtClean="0">
                <a:latin typeface="+mj-lt"/>
                <a:cs typeface="Times New Roman" pitchFamily="18" charset="0"/>
              </a:rPr>
              <a:t> 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endParaRPr lang="en-IN" sz="1600" u="sng" dirty="0" smtClean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 smtClean="0">
                <a:latin typeface="+mj-lt"/>
                <a:cs typeface="Times New Roman" pitchFamily="18" charset="0"/>
              </a:rPr>
              <a:t>No of WUAs identified			: 585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en-IN" sz="2400" dirty="0" smtClean="0">
                <a:latin typeface="+mj-lt"/>
                <a:cs typeface="Times New Roman" pitchFamily="18" charset="0"/>
              </a:rPr>
              <a:t>Engagement of Supporting Organizations(NGOs) is under process and it is in RFP Stage after short listing (45 NGOs) from </a:t>
            </a:r>
            <a:r>
              <a:rPr lang="en-IN" sz="2400" dirty="0" err="1" smtClean="0">
                <a:latin typeface="+mj-lt"/>
                <a:cs typeface="Times New Roman" pitchFamily="18" charset="0"/>
              </a:rPr>
              <a:t>EoI</a:t>
            </a:r>
            <a:r>
              <a:rPr lang="en-IN" sz="2400" dirty="0" smtClean="0">
                <a:latin typeface="+mj-lt"/>
                <a:cs typeface="Times New Roman" pitchFamily="18" charset="0"/>
              </a:rPr>
              <a:t>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399"/>
            <a:ext cx="8915400" cy="685801"/>
          </a:xfrm>
        </p:spPr>
        <p:txBody>
          <a:bodyPr>
            <a:normAutofit fontScale="90000"/>
          </a:bodyPr>
          <a:lstStyle/>
          <a:p>
            <a:r>
              <a:rPr lang="en-IN" sz="3200" dirty="0" smtClean="0">
                <a:solidFill>
                  <a:srgbClr val="C00000"/>
                </a:solidFill>
              </a:rPr>
              <a:t>3.Promotion </a:t>
            </a:r>
            <a:r>
              <a:rPr lang="en-IN" sz="3200" dirty="0">
                <a:solidFill>
                  <a:srgbClr val="C00000"/>
                </a:solidFill>
              </a:rPr>
              <a:t>of Farmers producers organisations (FPO)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229600" cy="5181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400" dirty="0">
                <a:solidFill>
                  <a:schemeClr val="tx1"/>
                </a:solidFill>
              </a:rPr>
              <a:t>20 FPOs will be formed and strengthened one in </a:t>
            </a:r>
            <a:r>
              <a:rPr lang="en-IN" sz="2400" dirty="0" smtClean="0">
                <a:solidFill>
                  <a:schemeClr val="tx1"/>
                </a:solidFill>
              </a:rPr>
              <a:t>each project </a:t>
            </a:r>
            <a:r>
              <a:rPr lang="en-IN" sz="2400" dirty="0">
                <a:solidFill>
                  <a:schemeClr val="tx1"/>
                </a:solidFill>
              </a:rPr>
              <a:t>(Medium/Major</a:t>
            </a:r>
            <a:r>
              <a:rPr lang="en-IN" sz="2400" dirty="0" smtClean="0">
                <a:solidFill>
                  <a:schemeClr val="tx1"/>
                </a:solidFill>
              </a:rPr>
              <a:t>).</a:t>
            </a:r>
          </a:p>
          <a:p>
            <a:pPr algn="just">
              <a:buFont typeface="Wingdings" pitchFamily="2" charset="2"/>
              <a:buChar char="Ø"/>
            </a:pPr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Status: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tx1"/>
                </a:solidFill>
              </a:rPr>
              <a:t>Action Plan 2018-19 </a:t>
            </a:r>
            <a:r>
              <a:rPr lang="en-IN" sz="2400" dirty="0">
                <a:solidFill>
                  <a:schemeClr val="tx1"/>
                </a:solidFill>
              </a:rPr>
              <a:t>is prepared and budget submitted to Government</a:t>
            </a:r>
            <a:r>
              <a:rPr lang="en-IN" sz="24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tx1"/>
                </a:solidFill>
              </a:rPr>
              <a:t>TOR </a:t>
            </a:r>
            <a:r>
              <a:rPr lang="en-IN" sz="2400" dirty="0">
                <a:solidFill>
                  <a:schemeClr val="tx1"/>
                </a:solidFill>
              </a:rPr>
              <a:t>for  Baseline survey is under </a:t>
            </a:r>
            <a:r>
              <a:rPr lang="en-IN" sz="2400" dirty="0" smtClean="0">
                <a:solidFill>
                  <a:schemeClr val="tx1"/>
                </a:solidFill>
              </a:rPr>
              <a:t>preparation.</a:t>
            </a:r>
          </a:p>
          <a:p>
            <a:pPr algn="just">
              <a:buFont typeface="Wingdings" pitchFamily="2" charset="2"/>
              <a:buChar char="Ø"/>
            </a:pPr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Budget </a:t>
            </a:r>
            <a:r>
              <a:rPr lang="en-IN" sz="2400" dirty="0">
                <a:solidFill>
                  <a:srgbClr val="C00000"/>
                </a:solidFill>
              </a:rPr>
              <a:t>estimate for 2018-19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tx1"/>
                </a:solidFill>
              </a:rPr>
              <a:t>For Bench Mark Survey – Rs. 50 Lakhs. 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tx1"/>
                </a:solidFill>
              </a:rPr>
              <a:t>For </a:t>
            </a:r>
            <a:r>
              <a:rPr lang="en-IN" sz="2400" dirty="0">
                <a:solidFill>
                  <a:schemeClr val="tx1"/>
                </a:solidFill>
              </a:rPr>
              <a:t>Trainings to department Staff, existing </a:t>
            </a:r>
            <a:r>
              <a:rPr lang="en-IN" sz="2400" dirty="0" smtClean="0">
                <a:solidFill>
                  <a:schemeClr val="tx1"/>
                </a:solidFill>
              </a:rPr>
              <a:t>FPOs, SHGs and        </a:t>
            </a:r>
          </a:p>
          <a:p>
            <a:pPr algn="l">
              <a:spcBef>
                <a:spcPts val="0"/>
              </a:spcBef>
            </a:pPr>
            <a:r>
              <a:rPr lang="en-IN" sz="2400" dirty="0" smtClean="0">
                <a:solidFill>
                  <a:schemeClr val="tx1"/>
                </a:solidFill>
              </a:rPr>
              <a:t>   CIGs- Rs. 25 Lakhs. </a:t>
            </a:r>
            <a:r>
              <a:rPr lang="en-IN" sz="2800" dirty="0" smtClean="0">
                <a:solidFill>
                  <a:schemeClr val="tx1"/>
                </a:solidFill>
              </a:rPr>
              <a:t> 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r>
              <a:rPr lang="en-IN" sz="2800" b="1" dirty="0" smtClean="0">
                <a:solidFill>
                  <a:srgbClr val="C00000"/>
                </a:solidFill>
                <a:cs typeface="Times New Roman" pitchFamily="18" charset="0"/>
              </a:rPr>
              <a:t>4.LIVELIHOOD  SUPPORT PROGRAM - ANIMAL HUSBANDRY</a:t>
            </a:r>
            <a:endParaRPr lang="en-US" sz="28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838200"/>
            <a:ext cx="8229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>
              <a:buClr>
                <a:schemeClr val="tx1"/>
              </a:buClr>
              <a:buSzPct val="95000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Promoting </a:t>
            </a:r>
            <a:r>
              <a:rPr lang="en-US" sz="2000" dirty="0">
                <a:latin typeface="+mj-lt"/>
                <a:ea typeface="Verdana" pitchFamily="34" charset="0"/>
                <a:cs typeface="Times New Roman" pitchFamily="18" charset="0"/>
              </a:rPr>
              <a:t>livestock and poultry based Income generation activities by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ea typeface="Verdana" pitchFamily="34" charset="0"/>
                <a:cs typeface="Times New Roman" pitchFamily="18" charset="0"/>
              </a:rPr>
              <a:t> Rural backyard poultry </a:t>
            </a: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Rearing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 Promotion of sheep rearing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 </a:t>
            </a:r>
            <a:r>
              <a:rPr lang="en-US" sz="2000" dirty="0">
                <a:latin typeface="+mj-lt"/>
                <a:ea typeface="Verdana" pitchFamily="34" charset="0"/>
                <a:cs typeface="Times New Roman" pitchFamily="18" charset="0"/>
              </a:rPr>
              <a:t>Cluster based slaughter houses and meat shops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ea typeface="Verdana" pitchFamily="34" charset="0"/>
                <a:cs typeface="Times New Roman" pitchFamily="18" charset="0"/>
              </a:rPr>
              <a:t> Clean milk production </a:t>
            </a: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measures</a:t>
            </a:r>
            <a:endParaRPr lang="en-US" sz="2000" dirty="0">
              <a:latin typeface="+mj-lt"/>
              <a:ea typeface="Verdana" pitchFamily="34" charset="0"/>
              <a:cs typeface="Times New Roman" pitchFamily="18" charset="0"/>
            </a:endParaRP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 Enhancing productivity by preventing production loses due to diseases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 Enhancing productivity through scientific breeding</a:t>
            </a:r>
          </a:p>
          <a:p>
            <a:pPr marL="274320" indent="-274320" algn="just">
              <a:buClr>
                <a:schemeClr val="tx1"/>
              </a:buClr>
              <a:buSzPct val="95000"/>
              <a:defRPr/>
            </a:pPr>
            <a:endParaRPr lang="en-US" sz="1000" dirty="0" smtClean="0">
              <a:latin typeface="+mj-lt"/>
              <a:ea typeface="Verdana" pitchFamily="34" charset="0"/>
              <a:cs typeface="Times New Roman" pitchFamily="18" charset="0"/>
            </a:endParaRPr>
          </a:p>
          <a:p>
            <a:pPr marL="274320" indent="-274320" algn="just">
              <a:buClr>
                <a:schemeClr val="tx1"/>
              </a:buClr>
              <a:buSzPct val="95000"/>
              <a:defRPr/>
            </a:pPr>
            <a:r>
              <a:rPr lang="en-US" sz="2000" b="1" u="sng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Times New Roman" pitchFamily="18" charset="0"/>
              </a:rPr>
              <a:t>Status :</a:t>
            </a:r>
          </a:p>
          <a:p>
            <a:pPr marL="274320" indent="-274320" algn="just">
              <a:buClr>
                <a:schemeClr val="tx1"/>
              </a:buClr>
              <a:buSzPct val="95000"/>
              <a:defRPr/>
            </a:pPr>
            <a:endParaRPr lang="en-US" sz="1000" b="1" u="sng" dirty="0" smtClean="0">
              <a:solidFill>
                <a:srgbClr val="C00000"/>
              </a:solidFill>
              <a:latin typeface="+mj-lt"/>
              <a:ea typeface="Verdana" pitchFamily="34" charset="0"/>
              <a:cs typeface="Times New Roman" pitchFamily="18" charset="0"/>
            </a:endParaRP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Prepared Action plan for year 2018-19 – Budget submitted for Rs. 3.85 </a:t>
            </a:r>
            <a:r>
              <a:rPr lang="en-US" sz="2000" dirty="0" err="1" smtClean="0">
                <a:latin typeface="+mj-lt"/>
                <a:ea typeface="Verdana" pitchFamily="34" charset="0"/>
                <a:cs typeface="Times New Roman" pitchFamily="18" charset="0"/>
              </a:rPr>
              <a:t>Crore</a:t>
            </a:r>
            <a:endParaRPr lang="en-US" sz="2000" dirty="0" smtClean="0">
              <a:latin typeface="+mj-lt"/>
              <a:ea typeface="Verdana" pitchFamily="34" charset="0"/>
              <a:cs typeface="Times New Roman" pitchFamily="18" charset="0"/>
            </a:endParaRP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Developing Livelihood Plan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Exposure Visit to Livestock farmers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Promotion of Fodder cultivation and Balance feed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Demo Units on New Variety of Fodder Cultivation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</a:rPr>
              <a:t>Training on New variety of Fodder Cultivation 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Demo units of Silage making (1 per cluster - in 9 clusters)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Promotion of Sheep rearing and demo units for sheep rearing</a:t>
            </a:r>
          </a:p>
          <a:p>
            <a:pPr marL="274320" indent="-274320" algn="just">
              <a:buClr>
                <a:schemeClr val="tx1"/>
              </a:buClr>
              <a:buSzPct val="9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j-lt"/>
                <a:ea typeface="Verdana" pitchFamily="34" charset="0"/>
                <a:cs typeface="Times New Roman" pitchFamily="18" charset="0"/>
              </a:rPr>
              <a:t>Training on good practices in sheep rearing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533400" y="685800"/>
            <a:ext cx="8534400" cy="970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5288" indent="-1665288"/>
            <a:r>
              <a:rPr lang="en-US" sz="2400" b="1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Objective: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To increase  fish production, strengthen market linkages that will increase the income &amp; livelihoods.</a:t>
            </a:r>
          </a:p>
          <a:p>
            <a:pPr marL="1665288" indent="-1665288"/>
            <a:r>
              <a:rPr lang="en-US" sz="2400" b="1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Coverage</a:t>
            </a:r>
            <a:r>
              <a:rPr lang="en-US" sz="2400" b="1" dirty="0" smtClean="0">
                <a:latin typeface="+mn-lt"/>
                <a:ea typeface="Tahoma" pitchFamily="34" charset="0"/>
                <a:cs typeface="Tahoma" pitchFamily="34" charset="0"/>
              </a:rPr>
              <a:t>:  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To cover 20+90 tanks ..      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Identified</a:t>
            </a:r>
          </a:p>
          <a:p>
            <a:pPr marL="1665288" indent="-1665288"/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                  To cover 75 Fishermen coop. societies.. 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Identified </a:t>
            </a:r>
          </a:p>
          <a:p>
            <a:pPr marL="1665288" indent="-1665288"/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                  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100 members per each FCS in all 13 districts                          </a:t>
            </a:r>
          </a:p>
          <a:p>
            <a:pPr marL="1665288" indent="-1665288"/>
            <a:r>
              <a:rPr lang="en-US" sz="2400" b="1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Action Plan:  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2018-19 .. Rs.7.70 </a:t>
            </a:r>
            <a:r>
              <a:rPr lang="en-US" sz="2400" dirty="0" err="1" smtClean="0">
                <a:latin typeface="+mn-lt"/>
                <a:ea typeface="Tahoma" pitchFamily="34" charset="0"/>
                <a:cs typeface="Tahoma" pitchFamily="34" charset="0"/>
              </a:rPr>
              <a:t>crores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  ..             </a:t>
            </a:r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Prepared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Establishment of Captive fish seed nurseries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Construction of fish landing centers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Supply of </a:t>
            </a:r>
            <a:r>
              <a:rPr lang="en-US" sz="2400" dirty="0" err="1" smtClean="0">
                <a:latin typeface="+mn-lt"/>
                <a:ea typeface="Tahoma" pitchFamily="34" charset="0"/>
                <a:cs typeface="Tahoma" pitchFamily="34" charset="0"/>
              </a:rPr>
              <a:t>boats&amp;nets</a:t>
            </a: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 to the fisherman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Providing revolving fund to the societies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Establishment of Ice plants</a:t>
            </a:r>
          </a:p>
          <a:p>
            <a:pPr marL="1665288" indent="-1665288"/>
            <a:r>
              <a:rPr lang="en-US" sz="24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Stage of Implementation : 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Preparing estimates for civil works by WRD.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Beneficiaries identification is under process.</a:t>
            </a:r>
          </a:p>
          <a:p>
            <a:pPr marL="2579688" lvl="2" indent="-1665288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Specifications for inputs are prepared by fishery dept.                          </a:t>
            </a:r>
            <a:endParaRPr lang="en-US" sz="24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65288" indent="-1665288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65288" indent="-1665288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65288" indent="-1665288">
              <a:lnSpc>
                <a:spcPts val="100"/>
              </a:lnSpc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0" y="24825"/>
            <a:ext cx="9144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Livelihood Support </a:t>
            </a:r>
            <a:r>
              <a:rPr lang="en-US" sz="3200" b="1" dirty="0" err="1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programme</a:t>
            </a:r>
            <a:r>
              <a:rPr lang="en-US" sz="3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for Fishery </a:t>
            </a:r>
            <a:endParaRPr lang="en-US" sz="3200" b="1" dirty="0">
              <a:solidFill>
                <a:srgbClr val="C00000"/>
              </a:solidFill>
              <a:latin typeface="+mj-lt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81000"/>
          </a:xfrm>
        </p:spPr>
        <p:txBody>
          <a:bodyPr/>
          <a:lstStyle/>
          <a:p>
            <a:r>
              <a:rPr lang="en-IN" sz="3600" b="1" dirty="0" smtClean="0">
                <a:solidFill>
                  <a:srgbClr val="C00000"/>
                </a:solidFill>
                <a:cs typeface="Times New Roman" pitchFamily="18" charset="0"/>
              </a:rPr>
              <a:t>5.PILOT PROGRAMS :FARM MECHANIZATION</a:t>
            </a:r>
            <a:endParaRPr lang="en-US" sz="36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457200" y="687388"/>
            <a:ext cx="82296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 algn="just">
              <a:lnSpc>
                <a:spcPct val="150000"/>
              </a:lnSpc>
              <a:buClr>
                <a:srgbClr val="002060"/>
              </a:buClr>
              <a:defRPr/>
            </a:pPr>
            <a:r>
              <a:rPr lang="en-IN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Food value chain</a:t>
            </a: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Food value chain for strategic crops ( Mango (fresh &amp; processed, tomato, Chilli and coconut )   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Promoting value addition by adopting appropriate practices and build infrastructure to meet global standards &amp; to increase international competitiveness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Development of marketing &amp; brand strategy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defRPr/>
            </a:pPr>
            <a:r>
              <a:rPr lang="en-IN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Farm Mechanization</a:t>
            </a: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To overcome shortage of labour, especially for planting and harvesting works. 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Establishment of two AMTCs (Agriculture Mechanization Training Centre),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Training in Operation and Maintenance of Agricultural Machinery, </a:t>
            </a:r>
          </a:p>
          <a:p>
            <a:pPr marL="342900" lvl="1" indent="-342900" algn="just">
              <a:buClr>
                <a:srgbClr val="002060"/>
              </a:buClr>
              <a:defRPr/>
            </a:pPr>
            <a:endParaRPr lang="en-IN" sz="2000" dirty="0">
              <a:latin typeface="+mj-lt"/>
              <a:cs typeface="Times New Roman" pitchFamily="18" charset="0"/>
            </a:endParaRPr>
          </a:p>
          <a:p>
            <a:pPr marL="342900" lvl="1" indent="-342900" algn="just"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en-IN" sz="2000" dirty="0">
                <a:latin typeface="+mj-lt"/>
                <a:cs typeface="Times New Roman" pitchFamily="18" charset="0"/>
              </a:rPr>
              <a:t>The estimated cost of this component is Rs.119.17 </a:t>
            </a:r>
            <a:r>
              <a:rPr lang="en-IN" sz="2000" dirty="0" err="1">
                <a:latin typeface="+mj-lt"/>
                <a:cs typeface="Times New Roman" pitchFamily="18" charset="0"/>
              </a:rPr>
              <a:t>crore</a:t>
            </a:r>
            <a:r>
              <a:rPr lang="en-IN" sz="2000" dirty="0">
                <a:latin typeface="+mj-lt"/>
                <a:cs typeface="Times New Roman" pitchFamily="18" charset="0"/>
              </a:rPr>
              <a:t>.</a:t>
            </a:r>
            <a:endParaRPr lang="en-US" sz="2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2800" b="1" u="sng" dirty="0" smtClean="0">
                <a:solidFill>
                  <a:srgbClr val="C00000"/>
                </a:solidFill>
                <a:cs typeface="Times New Roman" pitchFamily="18" charset="0"/>
              </a:rPr>
              <a:t>PROJECT OVERVIEW - APILIP-II </a:t>
            </a:r>
            <a:endParaRPr lang="en-US" sz="2800" b="1" u="sng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609600" y="685800"/>
            <a:ext cx="8229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Project Cost        	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: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Rs 2000 </a:t>
            </a:r>
            <a:r>
              <a:rPr lang="en-US" sz="2400" dirty="0" err="1">
                <a:latin typeface="+mn-lt"/>
                <a:ea typeface="Verdana" pitchFamily="34" charset="0"/>
                <a:cs typeface="Times New Roman" pitchFamily="18" charset="0"/>
              </a:rPr>
              <a:t>Crores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  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Funding Agency	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: Japan International Cooperation 				    Agency 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(JICA)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JICA share       		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: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Rs 1683.3 </a:t>
            </a:r>
            <a:r>
              <a:rPr lang="en-US" sz="2400" dirty="0" err="1">
                <a:latin typeface="+mn-lt"/>
                <a:ea typeface="Verdana" pitchFamily="34" charset="0"/>
                <a:cs typeface="Times New Roman" pitchFamily="18" charset="0"/>
              </a:rPr>
              <a:t>Crores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 (84.16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%)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 err="1" smtClean="0">
                <a:latin typeface="+mn-lt"/>
                <a:ea typeface="Verdana" pitchFamily="34" charset="0"/>
                <a:cs typeface="Times New Roman" pitchFamily="18" charset="0"/>
              </a:rPr>
              <a:t>Govt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of AP share		: Rs 316.70 </a:t>
            </a:r>
            <a:r>
              <a:rPr lang="en-US" sz="2400" dirty="0" err="1">
                <a:latin typeface="+mn-lt"/>
                <a:ea typeface="Verdana" pitchFamily="34" charset="0"/>
                <a:cs typeface="Times New Roman" pitchFamily="18" charset="0"/>
              </a:rPr>
              <a:t>Crores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 (15.84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%)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Loan effectuation date		: 6</a:t>
            </a:r>
            <a:r>
              <a:rPr lang="en-US" sz="2400" baseline="30000" dirty="0" smtClean="0">
                <a:latin typeface="+mn-lt"/>
                <a:ea typeface="Verdana" pitchFamily="34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 July,2018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Loan ending date		: 6</a:t>
            </a:r>
            <a:r>
              <a:rPr lang="en-US" sz="2400" baseline="30000" dirty="0" smtClean="0">
                <a:latin typeface="+mn-lt"/>
                <a:ea typeface="Verdana" pitchFamily="34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 July,2025 (7 years )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 Proposed 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Works	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: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Modernization 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of 1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Major 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   	 	 			  Irrigation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project 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&amp; 19 Medium 				  Irrigation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Projects &amp; 445 Minor   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			  Irrigation tanks  &amp;Implementation 		                           of  Livelihood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programs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400" dirty="0" err="1">
                <a:latin typeface="+mn-lt"/>
                <a:ea typeface="Verdana" pitchFamily="34" charset="0"/>
                <a:cs typeface="Times New Roman" pitchFamily="18" charset="0"/>
              </a:rPr>
              <a:t>Ayacut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 to be benefitted    </a:t>
            </a:r>
            <a:r>
              <a:rPr lang="en-US" sz="2400" dirty="0" smtClean="0">
                <a:latin typeface="+mn-lt"/>
                <a:ea typeface="Verdana" pitchFamily="34" charset="0"/>
                <a:cs typeface="Times New Roman" pitchFamily="18" charset="0"/>
              </a:rPr>
              <a:t>	:  </a:t>
            </a:r>
            <a:r>
              <a:rPr lang="en-US" sz="2400" dirty="0">
                <a:latin typeface="+mn-lt"/>
                <a:ea typeface="Verdana" pitchFamily="34" charset="0"/>
                <a:cs typeface="Times New Roman" pitchFamily="18" charset="0"/>
              </a:rPr>
              <a:t>Rehabilitation of 1,55,910 Ha </a:t>
            </a:r>
          </a:p>
          <a:p>
            <a:pPr algn="just">
              <a:spcAft>
                <a:spcPts val="1200"/>
              </a:spcAft>
              <a:buFont typeface="Wingdings 2" pitchFamily="18" charset="2"/>
              <a:buNone/>
              <a:defRPr/>
            </a:pPr>
            <a:endParaRPr lang="en-US" sz="24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43000" y="76200"/>
            <a:ext cx="7772400" cy="923330"/>
          </a:xfrm>
        </p:spPr>
        <p:txBody>
          <a:bodyPr/>
          <a:lstStyle/>
          <a:p>
            <a:r>
              <a:rPr lang="en-US" sz="5400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FOOD </a:t>
            </a:r>
            <a:r>
              <a:rPr 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VALUE CHAIN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AB8F4C-DEF7-B449-86FA-D8DEFAB209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144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Objective : </a:t>
            </a:r>
            <a:r>
              <a:rPr lang="en-IN" sz="20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Promote Food Value Chain of five strategic crops </a:t>
            </a:r>
          </a:p>
          <a:p>
            <a:pPr>
              <a:buFont typeface="Wingdings" pitchFamily="2" charset="2"/>
              <a:buChar char="Ø"/>
            </a:pPr>
            <a:r>
              <a:rPr lang="en-IN" sz="20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Fresh &amp; Processed Mango, Tomato, Chilli, Coconut. </a:t>
            </a:r>
          </a:p>
          <a:p>
            <a:pPr>
              <a:buFont typeface="Wingdings" pitchFamily="2" charset="2"/>
              <a:buChar char="Ø"/>
            </a:pPr>
            <a:r>
              <a:rPr lang="en-IN" sz="20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Main Objective: </a:t>
            </a:r>
          </a:p>
          <a:p>
            <a:pPr lvl="1">
              <a:buFont typeface="Wingdings" pitchFamily="2" charset="2"/>
              <a:buChar char="Ø"/>
            </a:pPr>
            <a:r>
              <a:rPr lang="en-IN" sz="20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To disseminate best practices</a:t>
            </a:r>
          </a:p>
          <a:p>
            <a:pPr lvl="1">
              <a:buFont typeface="Wingdings" pitchFamily="2" charset="2"/>
              <a:buChar char="Ø"/>
            </a:pPr>
            <a:r>
              <a:rPr lang="en-IN" sz="20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 to increase competitiveness of food products, to increase efficiencies of value chain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51" y="2796211"/>
          <a:ext cx="8572499" cy="363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49"/>
                <a:gridCol w="1600200"/>
                <a:gridCol w="4591050"/>
              </a:tblGrid>
              <a:tr h="48789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PRODUCTS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DISTRICTS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Major activities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68580" marR="68580"/>
                </a:tc>
              </a:tr>
              <a:tr h="60209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MANGO (FRESH)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KRISHNA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Developing</a:t>
                      </a:r>
                      <a:r>
                        <a:rPr lang="en-US" sz="1800" baseline="0" dirty="0" smtClean="0">
                          <a:latin typeface="+mn-lt"/>
                        </a:rPr>
                        <a:t> AP Mango Brand: Quality Improvement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</a:tr>
              <a:tr h="61598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MANGO(PROCESSING)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CHITTOOR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Strengthening competitiveness </a:t>
                      </a:r>
                      <a:r>
                        <a:rPr lang="en-US" sz="1800" baseline="0" dirty="0" smtClean="0">
                          <a:latin typeface="+mn-lt"/>
                        </a:rPr>
                        <a:t>: production efficiency, logistics , processing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</a:tr>
              <a:tr h="47613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CHILLI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GUNTUR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Guntur</a:t>
                      </a:r>
                      <a:r>
                        <a:rPr lang="en-US" sz="1800" baseline="0" dirty="0" smtClean="0">
                          <a:latin typeface="+mn-lt"/>
                        </a:rPr>
                        <a:t> Brand Promotion internationally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</a:tr>
              <a:tr h="7481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TOMATO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CHITTOOR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Competitiveness</a:t>
                      </a:r>
                      <a:r>
                        <a:rPr lang="en-US" sz="1800" baseline="0" dirty="0" smtClean="0">
                          <a:latin typeface="+mn-lt"/>
                        </a:rPr>
                        <a:t> through domestic TP production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</a:tr>
              <a:tr h="37305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COCONUT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EAST GODAVARI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Develop community based processing : capacity building of producers of VC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648866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Action plan for 2018-19 is prepared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/>
          </a:bodyPr>
          <a:lstStyle/>
          <a:p>
            <a:pPr lvl="0"/>
            <a:r>
              <a:rPr lang="en-IN" sz="3600" b="1" dirty="0">
                <a:solidFill>
                  <a:srgbClr val="C00000"/>
                </a:solidFill>
              </a:rPr>
              <a:t>Establishment of AMTCs 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943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000" b="1" dirty="0">
                <a:solidFill>
                  <a:srgbClr val="C00000"/>
                </a:solidFill>
                <a:latin typeface="+mj-lt"/>
              </a:rPr>
              <a:t>Two AMTCs </a:t>
            </a:r>
          </a:p>
          <a:p>
            <a:pPr lvl="0">
              <a:buNone/>
            </a:pPr>
            <a:r>
              <a:rPr lang="en-IN" sz="2000" dirty="0" smtClean="0">
                <a:latin typeface="+mj-lt"/>
              </a:rPr>
              <a:t>1. </a:t>
            </a:r>
            <a:r>
              <a:rPr lang="en-IN" sz="2000" dirty="0">
                <a:latin typeface="+mj-lt"/>
              </a:rPr>
              <a:t>Regional Rice Research Institute, </a:t>
            </a:r>
            <a:r>
              <a:rPr lang="en-IN" sz="2000" dirty="0" err="1">
                <a:latin typeface="+mj-lt"/>
              </a:rPr>
              <a:t>Maruteru</a:t>
            </a:r>
            <a:r>
              <a:rPr lang="en-IN" sz="2000" dirty="0">
                <a:latin typeface="+mj-lt"/>
              </a:rPr>
              <a:t>, West Godavari Dist. For  paddy crop.</a:t>
            </a:r>
          </a:p>
          <a:p>
            <a:pPr lvl="0">
              <a:buNone/>
            </a:pPr>
            <a:r>
              <a:rPr lang="en-IN" sz="2000" dirty="0" smtClean="0">
                <a:latin typeface="+mj-lt"/>
              </a:rPr>
              <a:t>2. Agriculture </a:t>
            </a:r>
            <a:r>
              <a:rPr lang="en-IN" sz="2000" dirty="0">
                <a:latin typeface="+mj-lt"/>
              </a:rPr>
              <a:t>College, Naira, </a:t>
            </a:r>
            <a:r>
              <a:rPr lang="en-IN" sz="2000" dirty="0" err="1">
                <a:latin typeface="+mj-lt"/>
              </a:rPr>
              <a:t>Srikakulam</a:t>
            </a:r>
            <a:r>
              <a:rPr lang="en-IN" sz="2000" dirty="0">
                <a:latin typeface="+mj-lt"/>
              </a:rPr>
              <a:t> Dist. for ID Crops</a:t>
            </a:r>
            <a:r>
              <a:rPr lang="en-IN" sz="2000" dirty="0" smtClean="0">
                <a:latin typeface="+mj-lt"/>
              </a:rPr>
              <a:t>.</a:t>
            </a:r>
          </a:p>
          <a:p>
            <a:pPr lvl="0">
              <a:buNone/>
            </a:pPr>
            <a:endParaRPr lang="en-IN" sz="1200" dirty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IN" sz="2000" b="1" dirty="0">
                <a:solidFill>
                  <a:srgbClr val="C00000"/>
                </a:solidFill>
                <a:latin typeface="+mj-lt"/>
              </a:rPr>
              <a:t>Status</a:t>
            </a:r>
            <a:r>
              <a:rPr lang="en-IN" sz="2000" b="1" dirty="0">
                <a:latin typeface="+mj-lt"/>
              </a:rPr>
              <a:t> –</a:t>
            </a:r>
            <a:r>
              <a:rPr lang="en-IN" sz="2000" dirty="0">
                <a:latin typeface="+mj-lt"/>
              </a:rPr>
              <a:t> </a:t>
            </a:r>
            <a:r>
              <a:rPr lang="en-IN" sz="2000" dirty="0" smtClean="0">
                <a:latin typeface="+mj-lt"/>
              </a:rPr>
              <a:t> Two committees </a:t>
            </a:r>
            <a:r>
              <a:rPr lang="en-IN" sz="2000" dirty="0">
                <a:latin typeface="+mj-lt"/>
              </a:rPr>
              <a:t>are formed by Agriculture </a:t>
            </a:r>
            <a:r>
              <a:rPr lang="en-IN" sz="2000" dirty="0" smtClean="0">
                <a:latin typeface="+mj-lt"/>
              </a:rPr>
              <a:t>Department.</a:t>
            </a:r>
            <a:endParaRPr lang="en-IN" sz="2000" dirty="0">
              <a:latin typeface="+mj-lt"/>
            </a:endParaRPr>
          </a:p>
          <a:p>
            <a:pPr lvl="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One </a:t>
            </a:r>
            <a:r>
              <a:rPr lang="en-IN" sz="2000" dirty="0">
                <a:latin typeface="+mj-lt"/>
              </a:rPr>
              <a:t>committee for identification and selection of suitable site for establishment of AMTCs. </a:t>
            </a:r>
          </a:p>
          <a:p>
            <a:pPr lvl="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Another committee </a:t>
            </a:r>
            <a:r>
              <a:rPr lang="en-IN" sz="2000" dirty="0">
                <a:latin typeface="+mj-lt"/>
              </a:rPr>
              <a:t>for finalising the technical specification of the proposed machinery to be purchased for AMTC. </a:t>
            </a:r>
            <a:endParaRPr lang="en-IN" sz="20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latin typeface="+mj-lt"/>
              </a:rPr>
              <a:t>DPR </a:t>
            </a:r>
            <a:r>
              <a:rPr lang="en-IN" sz="2000" dirty="0">
                <a:latin typeface="+mj-lt"/>
              </a:rPr>
              <a:t>for construction of AMTC will be prepared by Agriculture Department through an agency.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latin typeface="+mj-lt"/>
              </a:rPr>
              <a:t>Action </a:t>
            </a:r>
            <a:r>
              <a:rPr lang="en-IN" sz="2000" dirty="0">
                <a:latin typeface="+mj-lt"/>
              </a:rPr>
              <a:t>Plan </a:t>
            </a:r>
            <a:r>
              <a:rPr lang="en-IN" sz="2000" dirty="0" smtClean="0">
                <a:latin typeface="+mj-lt"/>
              </a:rPr>
              <a:t>is prepared </a:t>
            </a:r>
            <a:r>
              <a:rPr lang="en-IN" sz="2000" dirty="0">
                <a:latin typeface="+mj-lt"/>
              </a:rPr>
              <a:t>and budget submitted to Government</a:t>
            </a:r>
            <a:r>
              <a:rPr lang="en-IN" sz="2000" dirty="0" smtClean="0">
                <a:latin typeface="+mj-lt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IN" sz="16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n-IN" sz="2000" b="1" dirty="0" smtClean="0">
                <a:solidFill>
                  <a:srgbClr val="C00000"/>
                </a:solidFill>
                <a:latin typeface="+mj-lt"/>
              </a:rPr>
              <a:t>Budget </a:t>
            </a:r>
            <a:r>
              <a:rPr lang="en-IN" sz="2000" b="1" dirty="0">
                <a:solidFill>
                  <a:srgbClr val="C00000"/>
                </a:solidFill>
                <a:latin typeface="+mj-lt"/>
              </a:rPr>
              <a:t>estimate for 2018-19</a:t>
            </a:r>
            <a:endParaRPr lang="en-IN" sz="2000" dirty="0">
              <a:solidFill>
                <a:srgbClr val="C00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latin typeface="+mj-lt"/>
              </a:rPr>
              <a:t> </a:t>
            </a:r>
            <a:r>
              <a:rPr lang="en-IN" sz="2000" dirty="0">
                <a:latin typeface="+mj-lt"/>
              </a:rPr>
              <a:t>Procurement of machinery - Rs. 300 Lakhs.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latin typeface="+mj-lt"/>
              </a:rPr>
              <a:t>Training </a:t>
            </a:r>
            <a:r>
              <a:rPr lang="en-IN" sz="2000" dirty="0">
                <a:latin typeface="+mj-lt"/>
              </a:rPr>
              <a:t>- Rs. 28.8 Lakhs.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EXPECTED  BENEFITS  FROM  APILIP-II </a:t>
            </a:r>
            <a:endParaRPr lang="en-IN" sz="3200" dirty="0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28600" y="609600"/>
            <a:ext cx="86106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Increase in water conveyance efficiency and strengthening  of farmers  organizations</a:t>
            </a:r>
          </a:p>
          <a:p>
            <a:pPr marL="342900" lvl="1" indent="-342900" algn="just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16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Bridging the gap </a:t>
            </a:r>
            <a:r>
              <a:rPr lang="en-US" sz="2200" dirty="0" err="1">
                <a:latin typeface="+mj-lt"/>
                <a:cs typeface="Times New Roman" pitchFamily="18" charset="0"/>
              </a:rPr>
              <a:t>ayacut</a:t>
            </a:r>
            <a:r>
              <a:rPr lang="en-US" sz="2200" dirty="0">
                <a:latin typeface="+mj-lt"/>
                <a:cs typeface="Times New Roman" pitchFamily="18" charset="0"/>
              </a:rPr>
              <a:t> &amp; Supplying  water to tail end reaches 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Capacity building of WUAs &amp; Departmental Officers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+mj-lt"/>
                <a:cs typeface="Times New Roman" pitchFamily="18" charset="0"/>
              </a:rPr>
              <a:t>Establishment </a:t>
            </a:r>
            <a:r>
              <a:rPr lang="en-US" sz="2200" dirty="0">
                <a:latin typeface="+mj-lt"/>
                <a:cs typeface="Times New Roman" pitchFamily="18" charset="0"/>
              </a:rPr>
              <a:t>of 20 FPOs,921 VFF(Village Farmers Federation)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Increase in productivity of Animal Husbandry in 240 villages 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Establishment  of  2 No Agriculture Mechanized Training Centers 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Construction of </a:t>
            </a:r>
            <a:r>
              <a:rPr lang="en-US" sz="2200" dirty="0" err="1">
                <a:latin typeface="+mj-lt"/>
                <a:cs typeface="Times New Roman" pitchFamily="18" charset="0"/>
              </a:rPr>
              <a:t>Godowns</a:t>
            </a:r>
            <a:r>
              <a:rPr lang="en-US" sz="2200" dirty="0">
                <a:latin typeface="+mj-lt"/>
                <a:cs typeface="Times New Roman" pitchFamily="18" charset="0"/>
              </a:rPr>
              <a:t>, Drying yards  to 500 Water User’s  Associations</a:t>
            </a: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 marL="342900" lvl="1" indent="-342900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200" dirty="0">
                <a:latin typeface="+mj-lt"/>
                <a:cs typeface="Times New Roman" pitchFamily="18" charset="0"/>
              </a:rPr>
              <a:t>Improvement of  the livelihoods of fishermen in 75 FCS (Fishermen  Co- operative Societies)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deskt op\Desktop\Picture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875" y="442913"/>
            <a:ext cx="8335963" cy="5913437"/>
          </a:xfrm>
        </p:spPr>
      </p:pic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10ACD9-C89C-4A40-8D08-6EAB497E25E4}" type="slidenum">
              <a:rPr lang="en-US" altLang="en-US" smtClean="0">
                <a:solidFill>
                  <a:srgbClr val="FFFFFF"/>
                </a:solidFill>
                <a:latin typeface="Arial" pitchFamily="34" charset="0"/>
              </a:rPr>
              <a:pPr/>
              <a:t>23</a:t>
            </a:fld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479" y="1095671"/>
            <a:ext cx="652581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dirty="0">
                <a:ln w="9525">
                  <a:solidFill>
                    <a:srgbClr val="C010C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OBJECTIVES OF APILIP-II</a:t>
            </a:r>
            <a:endParaRPr lang="en-US" sz="36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 rtlCol="0">
            <a:normAutofit/>
          </a:bodyPr>
          <a:lstStyle/>
          <a:p>
            <a:pPr marL="95250" indent="-95250" algn="just" eaLnBrk="1" fontAlgn="auto" hangingPunct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smtClean="0">
                <a:cs typeface="Times New Roman" pitchFamily="18" charset="0"/>
              </a:rPr>
              <a:t>To increase irrigated area  and the local productivity by 	rehabilitating the existing irrigation systems</a:t>
            </a:r>
          </a:p>
          <a:p>
            <a:pPr marL="95250" indent="-95250" algn="just" eaLnBrk="1" fontAlgn="auto" hangingPunct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cs typeface="Times New Roman" pitchFamily="18" charset="0"/>
              </a:rPr>
              <a:t> 	To support integrated farming systems </a:t>
            </a:r>
          </a:p>
          <a:p>
            <a:pPr marL="95250" indent="-9525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cs typeface="Times New Roman" pitchFamily="18" charset="0"/>
              </a:rPr>
              <a:t> 	To strengthen value-chain development</a:t>
            </a:r>
          </a:p>
          <a:p>
            <a:pPr marL="95250" indent="-9525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cs typeface="Times New Roman" pitchFamily="18" charset="0"/>
              </a:rPr>
              <a:t> 	To strengthen institutional capacities  and</a:t>
            </a:r>
          </a:p>
          <a:p>
            <a:pPr marL="95250" indent="-9525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cs typeface="Times New Roman" pitchFamily="18" charset="0"/>
              </a:rPr>
              <a:t> 	To improve the livelihoods of farmers and other rural 	communities in Andhra Pradesh state</a:t>
            </a:r>
            <a:r>
              <a:rPr lang="en-US" sz="2400" dirty="0" smtClean="0">
                <a:ea typeface="Verdana" pitchFamily="34" charset="0"/>
                <a:cs typeface="Times New Roman" pitchFamily="18" charset="0"/>
              </a:rPr>
              <a:t>.</a:t>
            </a:r>
          </a:p>
          <a:p>
            <a:pPr marL="95250" indent="-9525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</p:spPr>
        <p:txBody>
          <a:bodyPr/>
          <a:lstStyle/>
          <a:p>
            <a:pPr>
              <a:defRPr/>
            </a:pPr>
            <a:fld id="{28DE5179-A92F-4504-BCDA-4933CA924FB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sz="3200" b="1" u="sng" dirty="0" smtClean="0">
                <a:solidFill>
                  <a:srgbClr val="C00000"/>
                </a:solidFill>
                <a:cs typeface="Times New Roman" pitchFamily="18" charset="0"/>
              </a:rPr>
              <a:t>MAJOR COMPONENTS OF APILIP-II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181600"/>
          </a:xfrm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	Modernization of Irrigation Projects</a:t>
            </a:r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endParaRPr lang="en-US" altLang="ja-JP" sz="2400" dirty="0" smtClean="0"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  <a:cs typeface="Times New Roman" pitchFamily="18" charset="0"/>
              </a:rPr>
              <a:t> 	Participatory Irrigation Management (PIM)</a:t>
            </a:r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endParaRPr lang="en-US" altLang="ja-JP" sz="2400" dirty="0" smtClean="0"/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</a:rPr>
              <a:t> 	Promotion of Farmers Producer Organizations (FPO).</a:t>
            </a:r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marL="457200" indent="-457200" algn="just" eaLnBrk="1" hangingPunct="1">
              <a:spcBef>
                <a:spcPct val="0"/>
              </a:spcBef>
              <a:buFont typeface="+mj-lt"/>
              <a:buAutoNum type="arabicPeriod"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</a:rPr>
              <a:t> 	Livelihood Support Program - Animal Husbandry &amp; 	             </a:t>
            </a:r>
          </a:p>
          <a:p>
            <a:pPr marL="457200" indent="-457200" algn="just" eaLnBrk="1" hangingPunct="1">
              <a:spcBef>
                <a:spcPct val="0"/>
              </a:spcBef>
              <a:buNone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     Fishery Development.</a:t>
            </a:r>
          </a:p>
          <a:p>
            <a:pPr marL="457200" indent="-457200" algn="just" eaLnBrk="1" hangingPunct="1">
              <a:spcBef>
                <a:spcPct val="0"/>
              </a:spcBef>
              <a:buNone/>
              <a:tabLst>
                <a:tab pos="-800100" algn="dec"/>
                <a:tab pos="-685800" algn="l"/>
              </a:tabLst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marL="457200" indent="-457200" algn="just" eaLnBrk="1" hangingPunct="1">
              <a:spcBef>
                <a:spcPct val="0"/>
              </a:spcBef>
              <a:buNone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</a:rPr>
              <a:t>5.		Pilot Programs - Food Value Chain in strategic crops 	            </a:t>
            </a:r>
          </a:p>
          <a:p>
            <a:pPr marL="457200" indent="-457200" algn="just" eaLnBrk="1" hangingPunct="1">
              <a:spcBef>
                <a:spcPct val="0"/>
              </a:spcBef>
              <a:buNone/>
              <a:tabLst>
                <a:tab pos="-800100" algn="dec"/>
                <a:tab pos="-685800" algn="l"/>
              </a:tabLst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    like Mango, 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Chilli</a:t>
            </a:r>
            <a:r>
              <a:rPr lang="en-US" altLang="ja-JP" sz="2400" dirty="0" smtClean="0">
                <a:solidFill>
                  <a:srgbClr val="000000"/>
                </a:solidFill>
              </a:rPr>
              <a:t>, Tomato and Coconut.</a:t>
            </a:r>
            <a:endParaRPr lang="en-US" altLang="ja-JP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</p:spPr>
        <p:txBody>
          <a:bodyPr/>
          <a:lstStyle/>
          <a:p>
            <a:pPr>
              <a:defRPr/>
            </a:pPr>
            <a:fld id="{B34DCA1B-D9D9-4528-8EE3-C3B13BE5428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Component wise Breakup of Estimated Cost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685800"/>
          <a:ext cx="8077200" cy="5852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76189"/>
                <a:gridCol w="2167611"/>
              </a:tblGrid>
              <a:tr h="601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latin typeface="+mj-lt"/>
                          <a:cs typeface="Times New Roman" pitchFamily="18" charset="0"/>
                        </a:rPr>
                        <a:t>Sl. No.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latin typeface="+mj-lt"/>
                          <a:cs typeface="Times New Roman" pitchFamily="18" charset="0"/>
                        </a:rPr>
                        <a:t>Component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latin typeface="+mj-lt"/>
                          <a:cs typeface="Times New Roman" pitchFamily="18" charset="0"/>
                        </a:rPr>
                        <a:t>Total </a:t>
                      </a:r>
                      <a:r>
                        <a:rPr lang="en-US" sz="2000" u="none" strike="noStrike" dirty="0" smtClean="0">
                          <a:latin typeface="+mj-lt"/>
                          <a:cs typeface="Times New Roman" pitchFamily="18" charset="0"/>
                        </a:rPr>
                        <a:t>Amount</a:t>
                      </a:r>
                    </a:p>
                    <a:p>
                      <a:pPr algn="ctr" fontAlgn="ctr"/>
                      <a:r>
                        <a:rPr lang="en-US" sz="2000" u="none" strike="noStrike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en-US" sz="2000" u="none" strike="noStrike" dirty="0">
                          <a:latin typeface="+mj-lt"/>
                          <a:cs typeface="Times New Roman" pitchFamily="18" charset="0"/>
                        </a:rPr>
                        <a:t>(Rs. </a:t>
                      </a:r>
                      <a:r>
                        <a:rPr lang="en-US" sz="2000" u="none" strike="noStrike" dirty="0" err="1" smtClean="0">
                          <a:latin typeface="+mj-lt"/>
                          <a:cs typeface="Times New Roman" pitchFamily="18" charset="0"/>
                        </a:rPr>
                        <a:t>Crores</a:t>
                      </a:r>
                      <a:r>
                        <a:rPr lang="en-US" sz="2000" u="none" strike="noStrike" dirty="0">
                          <a:latin typeface="+mj-lt"/>
                          <a:cs typeface="Times New Roman" pitchFamily="18" charset="0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Modernization of Irrigation Projects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Major / Medium Irrigation Projects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708.67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Minor Irrigation Tanks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253.72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Participatory Irrigation Management (</a:t>
                      </a:r>
                      <a:r>
                        <a:rPr lang="en-US" sz="1800" u="none" strike="noStrike" dirty="0" smtClean="0">
                          <a:latin typeface="+mj-lt"/>
                          <a:cs typeface="Times New Roman" pitchFamily="18" charset="0"/>
                        </a:rPr>
                        <a:t>PIM)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89.43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Promotion of Farmers Producer Organizations (FPOs)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125.69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Livelihood Support Program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 algn="l" fontAlgn="ctr">
                        <a:buFont typeface="Wingdings" pitchFamily="2" charset="2"/>
                        <a:buChar char="Ø"/>
                      </a:pPr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Animal Husbandry Development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22.93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 algn="l" fontAlgn="ctr">
                        <a:buFont typeface="Wingdings" pitchFamily="2" charset="2"/>
                        <a:buChar char="Ø"/>
                      </a:pPr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Fishery Development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46.13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Pilot Programs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 algn="l" fontAlgn="ctr">
                        <a:buFont typeface="Wingdings" pitchFamily="2" charset="2"/>
                        <a:buChar char="Ø"/>
                      </a:pPr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Food Value Chain for Strategic Crops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90.83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indent="-400050" algn="l" fontAlgn="ctr">
                        <a:buFont typeface="Wingdings" pitchFamily="2" charset="2"/>
                        <a:buChar char="Ø"/>
                      </a:pPr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Farm Mechanization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28.34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Project Management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17.93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Consulting Services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71.45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Others - Price Escalation, Physical Contingency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228.18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Govt. of Andhra Pradesh Share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+mj-lt"/>
                          <a:cs typeface="Times New Roman" pitchFamily="18" charset="0"/>
                        </a:rPr>
                        <a:t>316.7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latin typeface="+mj-lt"/>
                          <a:cs typeface="Times New Roman" pitchFamily="18" charset="0"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latin typeface="+mj-lt"/>
                          <a:cs typeface="Times New Roman" pitchFamily="18" charset="0"/>
                        </a:rPr>
                        <a:t>2000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143000"/>
          <a:ext cx="8429681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3124200"/>
                <a:gridCol w="1614524"/>
                <a:gridCol w="1214446"/>
                <a:gridCol w="1714511"/>
              </a:tblGrid>
              <a:tr h="731958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Sl. No.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Particulars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No(s)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CCA</a:t>
                      </a:r>
                    </a:p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(ha)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Estimated Cost</a:t>
                      </a:r>
                      <a:r>
                        <a:rPr lang="en-IN" sz="2400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IN" sz="2400" baseline="0" dirty="0" smtClean="0">
                          <a:latin typeface="+mj-lt"/>
                          <a:cs typeface="Times New Roman" pitchFamily="18" charset="0"/>
                        </a:rPr>
                        <a:t>(Rs. </a:t>
                      </a:r>
                      <a:r>
                        <a:rPr lang="en-IN" sz="2400" baseline="0" dirty="0" err="1" smtClean="0">
                          <a:latin typeface="+mj-lt"/>
                          <a:cs typeface="Times New Roman" pitchFamily="18" charset="0"/>
                        </a:rPr>
                        <a:t>Crore</a:t>
                      </a:r>
                      <a:r>
                        <a:rPr lang="en-IN" sz="2400" baseline="0" dirty="0" smtClean="0">
                          <a:latin typeface="+mj-lt"/>
                          <a:cs typeface="Times New Roman" pitchFamily="18" charset="0"/>
                        </a:rPr>
                        <a:t>)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71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Major Irrigation Project</a:t>
                      </a:r>
                    </a:p>
                    <a:p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(</a:t>
                      </a:r>
                      <a:r>
                        <a:rPr lang="en-IN" sz="2400" dirty="0" err="1" smtClean="0">
                          <a:latin typeface="+mj-lt"/>
                          <a:cs typeface="Times New Roman" pitchFamily="18" charset="0"/>
                        </a:rPr>
                        <a:t>Narayanapuram</a:t>
                      </a:r>
                      <a:r>
                        <a:rPr lang="en-IN" sz="2400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en-IN" sz="2400" baseline="0" dirty="0" err="1" smtClean="0">
                          <a:latin typeface="+mj-lt"/>
                          <a:cs typeface="Times New Roman" pitchFamily="18" charset="0"/>
                        </a:rPr>
                        <a:t>anicut</a:t>
                      </a:r>
                      <a:r>
                        <a:rPr lang="en-IN" sz="2400" baseline="0" dirty="0" smtClean="0">
                          <a:latin typeface="+mj-lt"/>
                          <a:cs typeface="Times New Roman" pitchFamily="18" charset="0"/>
                        </a:rPr>
                        <a:t>)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 smtClean="0">
                        <a:latin typeface="+mj-lt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latin typeface="+mj-lt"/>
                          <a:cs typeface="Times New Roman" pitchFamily="18" charset="0"/>
                        </a:rPr>
                        <a:t>15001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 smtClean="0">
                          <a:latin typeface="+mj-lt"/>
                          <a:cs typeface="Times New Roman" pitchFamily="18" charset="0"/>
                        </a:rPr>
                        <a:t>138.96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71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Medium Irrigation Projects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19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83865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569.71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71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Minor Irrigation Projects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445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57044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latin typeface="+mj-lt"/>
                          <a:cs typeface="Times New Roman" pitchFamily="18" charset="0"/>
                        </a:rPr>
                        <a:t>253.72</a:t>
                      </a:r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71">
                <a:tc>
                  <a:txBody>
                    <a:bodyPr/>
                    <a:lstStyle/>
                    <a:p>
                      <a:pPr algn="r"/>
                      <a:endParaRPr lang="en-IN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400" b="1" dirty="0" smtClean="0">
                          <a:latin typeface="+mj-lt"/>
                          <a:cs typeface="Times New Roman" pitchFamily="18" charset="0"/>
                        </a:rPr>
                        <a:t>Total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latin typeface="+mj-lt"/>
                          <a:cs typeface="Times New Roman" pitchFamily="18" charset="0"/>
                        </a:rPr>
                        <a:t>465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latin typeface="+mj-lt"/>
                          <a:cs typeface="Times New Roman" pitchFamily="18" charset="0"/>
                        </a:rPr>
                        <a:t>155910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latin typeface="+mj-lt"/>
                          <a:cs typeface="Times New Roman" pitchFamily="18" charset="0"/>
                        </a:rPr>
                        <a:t>962.39</a:t>
                      </a:r>
                      <a:endParaRPr lang="en-IN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76" name="Title 5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763000" cy="612775"/>
          </a:xfrm>
        </p:spPr>
        <p:txBody>
          <a:bodyPr/>
          <a:lstStyle/>
          <a:p>
            <a:r>
              <a:rPr lang="en-US" altLang="ja-JP" sz="3200" b="1" dirty="0" smtClean="0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1. Modernization of Irrigation Projects – APILIP-II</a:t>
            </a:r>
            <a:endParaRPr lang="en-IN" sz="3200" b="1" dirty="0" smtClean="0">
              <a:solidFill>
                <a:srgbClr val="C00000"/>
              </a:solidFill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0" y="0"/>
            <a:ext cx="9144001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  <a:buFont typeface="Wingdings" pitchFamily="2" charset="2"/>
              <a:buNone/>
              <a:defRPr/>
            </a:pPr>
            <a:r>
              <a:rPr lang="en-IN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Modernisation </a:t>
            </a:r>
            <a:r>
              <a:rPr lang="en-IN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of </a:t>
            </a:r>
            <a:r>
              <a:rPr lang="en-IN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Major &amp; Medium </a:t>
            </a:r>
            <a:r>
              <a:rPr lang="en-IN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Irrigation Projects </a:t>
            </a:r>
            <a:endParaRPr lang="en-IN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2AB5F857-C1B2-455A-84CB-13CE84C00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3456108"/>
              </p:ext>
            </p:extLst>
          </p:nvPr>
        </p:nvGraphicFramePr>
        <p:xfrm>
          <a:off x="583296" y="533399"/>
          <a:ext cx="7722505" cy="6026524"/>
        </p:xfrm>
        <a:graphic>
          <a:graphicData uri="http://schemas.openxmlformats.org/drawingml/2006/table">
            <a:tbl>
              <a:tblPr/>
              <a:tblGrid>
                <a:gridCol w="557200">
                  <a:extLst>
                    <a:ext uri="{9D8B030D-6E8A-4147-A177-3AD203B41FA5}">
                      <a16:colId xmlns:a16="http://schemas.microsoft.com/office/drawing/2014/main" xmlns="" val="1469164324"/>
                    </a:ext>
                  </a:extLst>
                </a:gridCol>
                <a:gridCol w="4286016">
                  <a:extLst>
                    <a:ext uri="{9D8B030D-6E8A-4147-A177-3AD203B41FA5}">
                      <a16:colId xmlns:a16="http://schemas.microsoft.com/office/drawing/2014/main" xmlns="" val="37954022"/>
                    </a:ext>
                  </a:extLst>
                </a:gridCol>
                <a:gridCol w="1327829">
                  <a:extLst>
                    <a:ext uri="{9D8B030D-6E8A-4147-A177-3AD203B41FA5}">
                      <a16:colId xmlns:a16="http://schemas.microsoft.com/office/drawing/2014/main" xmlns="" val="2768739295"/>
                    </a:ext>
                  </a:extLst>
                </a:gridCol>
                <a:gridCol w="706040">
                  <a:extLst>
                    <a:ext uri="{9D8B030D-6E8A-4147-A177-3AD203B41FA5}">
                      <a16:colId xmlns:a16="http://schemas.microsoft.com/office/drawing/2014/main" xmlns="" val="754468559"/>
                    </a:ext>
                  </a:extLst>
                </a:gridCol>
                <a:gridCol w="845420">
                  <a:extLst>
                    <a:ext uri="{9D8B030D-6E8A-4147-A177-3AD203B41FA5}">
                      <a16:colId xmlns:a16="http://schemas.microsoft.com/office/drawing/2014/main" xmlns="" val="126970640"/>
                    </a:ext>
                  </a:extLst>
                </a:gridCol>
              </a:tblGrid>
              <a:tr h="35903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Sl. 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Ayacut (Ha)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</a:t>
                      </a:r>
                      <a:b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Crores)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087899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defTabSz="432000" fontAlgn="ctr"/>
                      <a:r>
                        <a:rPr lang="en-IN" sz="1400" b="0" i="0" u="none" strike="noStrike" dirty="0" err="1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Narayanapuram</a:t>
                      </a:r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N" sz="1400" b="0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N" sz="1400" b="0" i="0" u="none" strike="noStrike" dirty="0" err="1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Anicut</a:t>
                      </a:r>
                      <a:r>
                        <a:rPr lang="en-IN" sz="1400" b="0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Major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Srikakulam</a:t>
                      </a:r>
                      <a:endParaRPr lang="en-IN" sz="1400" b="0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15001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138.96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5377769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Vottigedda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Vizianagaram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47.64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8893629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Peddankalam Anicut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Vizianagaram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18.27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4928630"/>
                  </a:ext>
                </a:extLst>
              </a:tr>
              <a:tr h="3058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Peddagedda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Vizianagaram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4858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30.65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0010950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Vengalarayasagaram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Vizianagaram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67.90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0391753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Andra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Vizianagaram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3815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7335286"/>
                  </a:ext>
                </a:extLst>
              </a:tr>
              <a:tr h="29257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Raiwada</a:t>
                      </a:r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Visakhapatnam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6212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36.32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5365747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Maddigedda</a:t>
                      </a:r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East Godavari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279761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Torrigedda</a:t>
                      </a:r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Pumping Scheme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East Godavari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5565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20.85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2488715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Thammileru</a:t>
                      </a:r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West Godavari </a:t>
                      </a:r>
                      <a:endParaRPr lang="en-IN" sz="1400" b="0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3711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16.90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2970886"/>
                  </a:ext>
                </a:extLst>
              </a:tr>
              <a:tr h="29314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Miniyeru</a:t>
                      </a:r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Anicut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Krishna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6650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66.36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2525466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Mopadu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Prakasam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2528348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V.R. Kota Aniut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Prakasam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19.46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94690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DR &amp; DM Channel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Nellore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3200270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IN" sz="1400" b="0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Bhuggavanka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Kadapa</a:t>
                      </a:r>
                      <a:endParaRPr lang="en-IN" sz="1400" b="0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3925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26.83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986415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ShivaBhashyam</a:t>
                      </a:r>
                      <a:r>
                        <a:rPr lang="sv-SE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Sagar Reservoir</a:t>
                      </a:r>
                      <a:endParaRPr lang="sv-SE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IN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Kurnool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4896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21.85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Upper Pennar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Anantapur</a:t>
                      </a:r>
                      <a:endParaRPr lang="en-IN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4068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22.06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2091126"/>
                  </a:ext>
                </a:extLst>
              </a:tr>
              <a:tr h="4356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Pennar</a:t>
                      </a:r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IN" sz="1400" b="0" i="0" u="none" strike="noStrike" dirty="0" err="1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Kumudavathi</a:t>
                      </a:r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 Anicut Medium Irrigation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Anantapur</a:t>
                      </a:r>
                      <a:endParaRPr lang="en-IN" sz="1400" b="0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2479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1178714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sv-S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Arniar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Chittoor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36.63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9929996"/>
                  </a:ext>
                </a:extLst>
              </a:tr>
              <a:tr h="25491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lvl="1" algn="l" fontAlgn="ctr"/>
                      <a:r>
                        <a:rPr lang="en-IN" sz="1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Krishnapuram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Reservoir Medium Irrigation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3200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Chittoor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1643275"/>
                  </a:ext>
                </a:extLst>
              </a:tr>
              <a:tr h="2549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71" marR="3771" marT="4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lvl="0" algn="r" fontAlgn="ctr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694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126274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Location Map of Major / Medium Irrigation Projects under APILIP-II</a:t>
            </a:r>
            <a:endParaRPr lang="en-IN" sz="2400" b="1" dirty="0" smtClean="0"/>
          </a:p>
        </p:txBody>
      </p:sp>
      <p:pic>
        <p:nvPicPr>
          <p:cNvPr id="16387" name="Picture 2" descr="C:\Users\abc\Downloads\Map_3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914400"/>
            <a:ext cx="8305800" cy="55626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MINOR IRRIGATION  TANKS PROPOSED 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066800"/>
          <a:ext cx="8610600" cy="5257805"/>
        </p:xfrm>
        <a:graphic>
          <a:graphicData uri="http://schemas.openxmlformats.org/drawingml/2006/table">
            <a:tbl>
              <a:tblPr/>
              <a:tblGrid>
                <a:gridCol w="662353">
                  <a:extLst>
                    <a:ext uri="{9D8B030D-6E8A-4147-A177-3AD203B41FA5}"/>
                  </a:extLst>
                </a:gridCol>
                <a:gridCol w="2128119">
                  <a:extLst>
                    <a:ext uri="{9D8B030D-6E8A-4147-A177-3AD203B41FA5}"/>
                  </a:extLst>
                </a:gridCol>
                <a:gridCol w="2532014">
                  <a:extLst>
                    <a:ext uri="{9D8B030D-6E8A-4147-A177-3AD203B41FA5}"/>
                  </a:extLst>
                </a:gridCol>
                <a:gridCol w="1490296">
                  <a:extLst>
                    <a:ext uri="{9D8B030D-6E8A-4147-A177-3AD203B41FA5}"/>
                  </a:extLst>
                </a:gridCol>
                <a:gridCol w="1797818">
                  <a:extLst>
                    <a:ext uri="{9D8B030D-6E8A-4147-A177-3AD203B41FA5}"/>
                  </a:extLst>
                </a:gridCol>
              </a:tblGrid>
              <a:tr h="54129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Sl</a:t>
                      </a: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endParaRPr lang="en-IN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District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of Projects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Ayacut in Ha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Estimate </a:t>
                      </a:r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Cost  </a:t>
                      </a:r>
                    </a:p>
                    <a:p>
                      <a:pPr algn="ctr" fontAlgn="ctr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(Rs. </a:t>
                      </a:r>
                      <a:r>
                        <a:rPr lang="en-IN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Crores</a:t>
                      </a:r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) 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SRIKAKULAM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8398.20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31.75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VIZIANAGARAM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6259.97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29.03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VISAKHAPATNAM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3442.89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17.62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EAST GODAVARI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2939.65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10.83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WEST GODAVARI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1922.32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12.09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KRISHNA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3159.62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11.34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4883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GUNTUR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1870.27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8.72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PRAKASAM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4504.30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21.93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SPSR NELLORE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7759.44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32.22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YSR KADAPA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2920.82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14.60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KURNOOL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2093.43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11.47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ANANTHAPUR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3819.16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12.59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CHITTOOR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7953.98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39.54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59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57044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  <a:cs typeface="Times New Roman" pitchFamily="18" charset="0"/>
                        </a:rPr>
                        <a:t>253.72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</TotalTime>
  <Words>1827</Words>
  <Application>Microsoft Office PowerPoint</Application>
  <PresentationFormat>On-screen Show (4:3)</PresentationFormat>
  <Paragraphs>721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PROJECT OVERVIEW - APILIP-II </vt:lpstr>
      <vt:lpstr>OBJECTIVES OF APILIP-II</vt:lpstr>
      <vt:lpstr>MAJOR COMPONENTS OF APILIP-II</vt:lpstr>
      <vt:lpstr>Component wise Breakup of Estimated Cost</vt:lpstr>
      <vt:lpstr>1. Modernization of Irrigation Projects – APILIP-II</vt:lpstr>
      <vt:lpstr>Slide 7</vt:lpstr>
      <vt:lpstr>Location Map of Major / Medium Irrigation Projects under APILIP-II</vt:lpstr>
      <vt:lpstr>MINOR IRRIGATION  TANKS PROPOSED </vt:lpstr>
      <vt:lpstr>MODERNIZATION  OF IRRIGATION PROJECTS</vt:lpstr>
      <vt:lpstr>Present Status of Major/Medium Irrigation projects</vt:lpstr>
      <vt:lpstr>Present Status of Major/Medium Irrigation projects...</vt:lpstr>
      <vt:lpstr>Slide 13</vt:lpstr>
      <vt:lpstr>Present Status of Minor Irrigation Tanks</vt:lpstr>
      <vt:lpstr>2. PARTICIPATORY IRRIGATION MANAGEMENT</vt:lpstr>
      <vt:lpstr>3.Promotion of Farmers producers organisations (FPO) </vt:lpstr>
      <vt:lpstr>4.LIVELIHOOD  SUPPORT PROGRAM - ANIMAL HUSBANDRY</vt:lpstr>
      <vt:lpstr>Slide 18</vt:lpstr>
      <vt:lpstr>5.PILOT PROGRAMS :FARM MECHANIZATION</vt:lpstr>
      <vt:lpstr>Slide 20</vt:lpstr>
      <vt:lpstr>Establishment of AMTCs </vt:lpstr>
      <vt:lpstr>EXPECTED  BENEFITS  FROM  APILIP-II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Windows User</dc:creator>
  <cp:lastModifiedBy>DDA(NRM)</cp:lastModifiedBy>
  <cp:revision>685</cp:revision>
  <dcterms:created xsi:type="dcterms:W3CDTF">2016-02-19T08:56:45Z</dcterms:created>
  <dcterms:modified xsi:type="dcterms:W3CDTF">2019-04-18T14:15:20Z</dcterms:modified>
</cp:coreProperties>
</file>