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924800" cy="1981200"/>
          </a:xfrm>
        </p:spPr>
        <p:txBody>
          <a:bodyPr>
            <a:normAutofit/>
          </a:bodyPr>
          <a:lstStyle/>
          <a:p>
            <a:r>
              <a:rPr lang="en-IN" sz="4800" b="1" dirty="0" smtClean="0">
                <a:solidFill>
                  <a:srgbClr val="C00000"/>
                </a:solidFill>
                <a:latin typeface="Bookman Old Style" pitchFamily="18" charset="0"/>
              </a:rPr>
              <a:t>CROP SCHEMES</a:t>
            </a:r>
            <a:endParaRPr lang="en-IN" sz="4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00600"/>
            <a:ext cx="6553200" cy="1600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IN" dirty="0" smtClean="0">
                <a:solidFill>
                  <a:srgbClr val="C00000"/>
                </a:solidFill>
                <a:latin typeface="Bookman Old Style" pitchFamily="18" charset="0"/>
              </a:rPr>
              <a:t>Presented by:</a:t>
            </a:r>
            <a:endParaRPr lang="en-IN" dirty="0">
              <a:solidFill>
                <a:srgbClr val="C00000"/>
              </a:solidFill>
              <a:latin typeface="Bookman Old Style" pitchFamily="18" charset="0"/>
            </a:endParaRPr>
          </a:p>
          <a:p>
            <a:pPr algn="r"/>
            <a:r>
              <a:rPr lang="en-IN" dirty="0" err="1" smtClean="0">
                <a:solidFill>
                  <a:schemeClr val="tx1"/>
                </a:solidFill>
                <a:latin typeface="Bookman Old Style" pitchFamily="18" charset="0"/>
              </a:rPr>
              <a:t>Shri</a:t>
            </a:r>
            <a:r>
              <a:rPr lang="en-IN" dirty="0" smtClean="0">
                <a:solidFill>
                  <a:schemeClr val="tx1"/>
                </a:solidFill>
                <a:latin typeface="Bookman Old Style" pitchFamily="18" charset="0"/>
              </a:rPr>
              <a:t>. </a:t>
            </a:r>
            <a:r>
              <a:rPr lang="en-IN" dirty="0" err="1" smtClean="0">
                <a:solidFill>
                  <a:schemeClr val="tx1"/>
                </a:solidFill>
                <a:latin typeface="Bookman Old Style" pitchFamily="18" charset="0"/>
              </a:rPr>
              <a:t>Sudhakar</a:t>
            </a:r>
            <a:r>
              <a:rPr lang="en-IN" dirty="0" smtClean="0">
                <a:solidFill>
                  <a:schemeClr val="tx1"/>
                </a:solidFill>
                <a:latin typeface="Bookman Old Style" pitchFamily="18" charset="0"/>
              </a:rPr>
              <a:t> Raju, DDA</a:t>
            </a:r>
          </a:p>
          <a:p>
            <a:pPr algn="r"/>
            <a:r>
              <a:rPr lang="en-IN" dirty="0" smtClean="0">
                <a:solidFill>
                  <a:schemeClr val="tx1"/>
                </a:solidFill>
                <a:latin typeface="Bookman Old Style" pitchFamily="18" charset="0"/>
              </a:rPr>
              <a:t>O/o. C &amp; DA, AP, Guntur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l"/>
            <a:r>
              <a:rPr lang="en-IN" sz="3800" b="1" dirty="0" smtClean="0">
                <a:solidFill>
                  <a:srgbClr val="C0000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Initiatives to be focused during 2019-20</a:t>
            </a:r>
            <a:endParaRPr lang="en-IN" sz="3800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" y="838200"/>
          <a:ext cx="9067800" cy="6102594"/>
        </p:xfrm>
        <a:graphic>
          <a:graphicData uri="http://schemas.openxmlformats.org/drawingml/2006/table">
            <a:tbl>
              <a:tblPr/>
              <a:tblGrid>
                <a:gridCol w="723109"/>
                <a:gridCol w="2303743"/>
                <a:gridCol w="6040948"/>
              </a:tblGrid>
              <a:tr h="672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Sl. No.</a:t>
                      </a:r>
                      <a:endParaRPr lang="en-IN" sz="2000" dirty="0">
                        <a:latin typeface="Times New Roman" pitchFamily="18" charset="0"/>
                        <a:ea typeface="Verdan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Intervention</a:t>
                      </a:r>
                      <a:endParaRPr lang="en-IN" sz="2000" dirty="0">
                        <a:latin typeface="Times New Roman" pitchFamily="18" charset="0"/>
                        <a:ea typeface="Verdan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 smtClean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Details</a:t>
                      </a:r>
                      <a:endParaRPr lang="en-IN" sz="2000" dirty="0">
                        <a:latin typeface="Times New Roman" pitchFamily="18" charset="0"/>
                        <a:ea typeface="Verdan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Planting of </a:t>
                      </a:r>
                      <a:r>
                        <a:rPr lang="en-IN" sz="2000" dirty="0" err="1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Redgram</a:t>
                      </a:r>
                      <a:r>
                        <a:rPr lang="en-IN" sz="2000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on field bunds.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IN" sz="2000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Effective utilisation of land.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IN" sz="2000" dirty="0"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Additional income to farmers / reduction of cost in domestic consumption).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Construction of </a:t>
                      </a:r>
                      <a:r>
                        <a:rPr lang="en-IN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Godowns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for storage of critical inputs.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Funds will be tapped </a:t>
                      </a:r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from MGNREGS 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and a maximum share of 10% of proposal will be extended </a:t>
                      </a:r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from 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Agriculture Department.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JDAs may be requested to furnish </a:t>
                      </a:r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proposals.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Verdan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Promotion of Processing Units.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Value Addition is necessary for fetching more prices for an agriculture produce.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Subsidy for Mini </a:t>
                      </a:r>
                      <a:r>
                        <a:rPr lang="en-IN" sz="2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Dal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Mills, Mini Rice Mills, Millet Processing Units, Small Oil Extraction units:</a:t>
                      </a:r>
                    </a:p>
                    <a:p>
                      <a:pPr marL="2914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Other Farmers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:  50% of Total Cost limited  </a:t>
                      </a:r>
                    </a:p>
                    <a:p>
                      <a:pPr marL="2914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        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Rs.1.25 lakhs per unit,</a:t>
                      </a:r>
                    </a:p>
                    <a:p>
                      <a:pPr marL="2914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SC/ST/MF/SF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 :  60% of Total Cost limited  </a:t>
                      </a:r>
                    </a:p>
                    <a:p>
                      <a:pPr marL="29146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IN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Verdana" pitchFamily="34" charset="0"/>
                          <a:cs typeface="Times New Roman" pitchFamily="18" charset="0"/>
                        </a:rPr>
                        <a:t>Rs.1.50 lakhs per unit,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I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Interventions/Crop Diversification to increase the income of farmers &amp; Cropping Intensity: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3340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Promotion of direct seeding in Paddy crop to reduce the crop period, High yields.</a:t>
            </a:r>
          </a:p>
          <a:p>
            <a:pPr lvl="0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Promotion of Intercropping of various crops to avoid total crop failures due to vagaries of monsoon.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Intercropping ratios: </a:t>
            </a:r>
          </a:p>
          <a:p>
            <a:pPr lvl="0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Cowpea/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Blackgram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Greengram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Redgram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in (7:1)</a:t>
            </a:r>
          </a:p>
          <a:p>
            <a:pPr lvl="0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Cotton +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Redgram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(1:1)</a:t>
            </a:r>
          </a:p>
          <a:p>
            <a:pPr lvl="0">
              <a:buFont typeface="Wingdings" pitchFamily="2" charset="2"/>
              <a:buChar char="ü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Groundnut +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Redgram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(7:1)</a:t>
            </a:r>
          </a:p>
          <a:p>
            <a:pPr lvl="0">
              <a:buFont typeface="Wingdings" pitchFamily="2" charset="2"/>
              <a:buChar char="ü"/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Jowar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Bajra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Redgram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(2:1)</a:t>
            </a:r>
          </a:p>
          <a:p>
            <a:pPr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Discouraging cultivation of cotton in low productive light soils and promotion of Millets/Oilseeds/Pulses.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792162"/>
          </a:xfrm>
        </p:spPr>
        <p:txBody>
          <a:bodyPr/>
          <a:lstStyle/>
          <a:p>
            <a:pPr algn="l"/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Contd...</a:t>
            </a:r>
            <a:endParaRPr lang="en-IN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562600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Cultivation of Coriander/ Mustard crop for grain purpose is to be promoted in Black Soils.</a:t>
            </a:r>
          </a:p>
          <a:p>
            <a:pPr lvl="0" algn="just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Cultivation of Safflower crop is to be promoted in Red Soils of Prakasam district.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Cultivation Border/Trap crops as IPM Strategies for Management of Pests &amp; Stray animals: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a) Safflower as border crop against stray animals,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 b)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Jowar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as border crop in cotton to reduce the spread of sucking  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     pest complex (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Jowar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utilised for fodder for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milch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animals),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 c) Castor as Trap crop in Groundnut.</a:t>
            </a:r>
          </a:p>
          <a:p>
            <a:pPr algn="just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d) Marigold as Trap crop in Pigeon pea &amp; Bengal gram.</a:t>
            </a:r>
          </a:p>
          <a:p>
            <a:pPr algn="just">
              <a:buNone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Pulses such as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Blackgram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Greengram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to be taken as intercrop with sugarcane crop.</a:t>
            </a:r>
          </a:p>
          <a:p>
            <a:pPr algn="just"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86400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Pulses such as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Redgram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Blackgram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Greengram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Horsegram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to be taken as intercrop in below 5 years old plantations of Coconut,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Oilpalm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Cashew, Mango and other Orchard crops.</a:t>
            </a:r>
          </a:p>
          <a:p>
            <a:pPr lvl="0" algn="just">
              <a:buFont typeface="Wingdings" pitchFamily="2" charset="2"/>
              <a:buChar char="§"/>
            </a:pP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Korra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- Bengal gram cropping system is to be stabilised in Prakasam &amp;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Rayalaseema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districts. Awareness may be created among the farming community about the processing facilities for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Korra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crop. GOI has provided assistance for establishment of millet processing units in all KVKs. Millet Processing Units will be supplied to the farmers on subsidy under NFSM- Nutricereals during 2019-20</a:t>
            </a:r>
            <a:r>
              <a:rPr lang="en-IN" sz="2600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In North Coastal &amp;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Rayalaseema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districts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Horsegram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cultivation is to be promoted during Rabi season.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792162"/>
          </a:xfrm>
        </p:spPr>
        <p:txBody>
          <a:bodyPr/>
          <a:lstStyle/>
          <a:p>
            <a:pPr algn="l"/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Contd...</a:t>
            </a:r>
            <a:endParaRPr lang="en-IN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915400" cy="60198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§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GOI &amp;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GoAP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is very keen in promotion of millets consumption to achieve nutritional security and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Jowar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Bajra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Ragi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Korra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Variga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Ooda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etc are categorised into Nutricereals. So the area under Nutri-cereals is to be increased.</a:t>
            </a:r>
          </a:p>
          <a:p>
            <a:pPr lvl="0" algn="just">
              <a:buFont typeface="Wingdings" pitchFamily="2" charset="2"/>
              <a:buChar char="§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Seed production of Minor Millets &amp;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Ragi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is also to be promoted: Breeder seed/Foundation seed is available with RARS,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Nandyal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&amp; ARS, Vizianagaram. Financial Assistance of Rs.3000 per Quintal of Seed produced from NFSM-Nutricereals (less than 10 years old variety is to be selected for seed production).</a:t>
            </a:r>
          </a:p>
          <a:p>
            <a:pPr lvl="0" algn="just">
              <a:buFont typeface="Wingdings" pitchFamily="2" charset="2"/>
              <a:buChar char="§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Promotion of Sesame  during late Rabi/ Summer season. Subsidies will be provided in 2019-2020.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792162"/>
          </a:xfrm>
        </p:spPr>
        <p:txBody>
          <a:bodyPr/>
          <a:lstStyle/>
          <a:p>
            <a:pPr algn="l"/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Contd...</a:t>
            </a:r>
            <a:endParaRPr lang="en-IN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537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CROP SCHEMES</vt:lpstr>
      <vt:lpstr>Initiatives to be focused during 2019-20</vt:lpstr>
      <vt:lpstr>Interventions/Crop Diversification to increase the income of farmers &amp; Cropping Intensity:</vt:lpstr>
      <vt:lpstr>Contd...</vt:lpstr>
      <vt:lpstr>Contd...</vt:lpstr>
      <vt:lpstr>Contd...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CROP SCHEMES</dc:title>
  <dc:creator>NFSM</dc:creator>
  <cp:lastModifiedBy>DDA(NRM)</cp:lastModifiedBy>
  <cp:revision>42</cp:revision>
  <dcterms:created xsi:type="dcterms:W3CDTF">2006-08-16T00:00:00Z</dcterms:created>
  <dcterms:modified xsi:type="dcterms:W3CDTF">2019-04-18T13:58:55Z</dcterms:modified>
</cp:coreProperties>
</file>