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8" r:id="rId2"/>
    <p:sldId id="941" r:id="rId3"/>
    <p:sldId id="1070" r:id="rId4"/>
    <p:sldId id="1045" r:id="rId5"/>
    <p:sldId id="1046" r:id="rId6"/>
    <p:sldId id="1047" r:id="rId7"/>
    <p:sldId id="1074" r:id="rId8"/>
    <p:sldId id="1075" r:id="rId9"/>
    <p:sldId id="1076" r:id="rId10"/>
    <p:sldId id="1077" r:id="rId11"/>
    <p:sldId id="1078" r:id="rId12"/>
    <p:sldId id="1081" r:id="rId13"/>
    <p:sldId id="1079" r:id="rId14"/>
    <p:sldId id="1082" r:id="rId15"/>
    <p:sldId id="1083" r:id="rId16"/>
    <p:sldId id="1084" r:id="rId17"/>
    <p:sldId id="1085" r:id="rId18"/>
    <p:sldId id="1086" r:id="rId19"/>
    <p:sldId id="1087" r:id="rId20"/>
    <p:sldId id="1088" r:id="rId21"/>
    <p:sldId id="1089" r:id="rId22"/>
    <p:sldId id="1090" r:id="rId23"/>
    <p:sldId id="1091" r:id="rId24"/>
    <p:sldId id="1093" r:id="rId25"/>
    <p:sldId id="1094" r:id="rId26"/>
    <p:sldId id="1071" r:id="rId27"/>
    <p:sldId id="1073" r:id="rId28"/>
    <p:sldId id="678" r:id="rId29"/>
    <p:sldId id="1069" r:id="rId30"/>
    <p:sldId id="936" r:id="rId31"/>
    <p:sldId id="954" r:id="rId32"/>
  </p:sldIdLst>
  <p:sldSz cx="9144000" cy="6858000" type="screen4x3"/>
  <p:notesSz cx="6815138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8229" indent="1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7811" indent="1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7392" indent="1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6974" indent="1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7908" algn="l" defTabSz="7791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489" algn="l" defTabSz="7791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071" algn="l" defTabSz="7791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6652" algn="l" defTabSz="7791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CC"/>
    <a:srgbClr val="303030"/>
    <a:srgbClr val="99F064"/>
    <a:srgbClr val="BAE4BA"/>
    <a:srgbClr val="00EB02"/>
    <a:srgbClr val="FAA629"/>
    <a:srgbClr val="CCFF99"/>
    <a:srgbClr val="FF9900"/>
    <a:srgbClr val="1E8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>
      <p:cViewPr varScale="1">
        <p:scale>
          <a:sx n="68" d="100"/>
          <a:sy n="68" d="100"/>
        </p:scale>
        <p:origin x="1140" y="72"/>
      </p:cViewPr>
      <p:guideLst>
        <p:guide orient="horz" pos="2160"/>
        <p:guide pos="31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3C55-D056-AB44-A7FE-3C39F6A298D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DD9D-7972-9348-9F08-0B0EBC278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88429" tIns="44215" rIns="88429" bIns="4421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88429" tIns="44215" rIns="88429" bIns="4421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007639-2CD7-4380-869C-6981717287AF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29" tIns="44215" rIns="88429" bIns="442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53062" cy="3917950"/>
          </a:xfrm>
          <a:prstGeom prst="rect">
            <a:avLst/>
          </a:prstGeom>
        </p:spPr>
        <p:txBody>
          <a:bodyPr vert="horz" lIns="88429" tIns="44215" rIns="88429" bIns="442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88429" tIns="44215" rIns="88429" bIns="4421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88429" tIns="44215" rIns="88429" bIns="44215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28F118-0E59-429B-95E0-0FD8771A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7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22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81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73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697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541" algn="l" defTabSz="7790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049" algn="l" defTabSz="7790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558" algn="l" defTabSz="7790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066" algn="l" defTabSz="7790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8F118-0E59-429B-95E0-0FD8771A0A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88" eaLnBrk="1" hangingPunct="1"/>
            <a:r>
              <a:rPr lang="en-IN" b="1" dirty="0">
                <a:latin typeface="+mn-lt"/>
              </a:rPr>
              <a:t>Benefits</a:t>
            </a:r>
          </a:p>
          <a:p>
            <a:pPr marL="285750" indent="-285750" defTabSz="915988" eaLnBrk="1" hangingPunct="1">
              <a:buFont typeface="Arial" panose="020B0604020202020204" pitchFamily="34" charset="0"/>
              <a:buChar char="•"/>
            </a:pPr>
            <a:r>
              <a:rPr lang="en-IN" dirty="0">
                <a:latin typeface="+mn-lt"/>
              </a:rPr>
              <a:t>Crop Specific Alerts to Field officers</a:t>
            </a:r>
          </a:p>
          <a:p>
            <a:pPr marL="285750" indent="-285750" defTabSz="915988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Ensures maximum success rate of Crops </a:t>
            </a:r>
          </a:p>
          <a:p>
            <a:pPr marL="285750" indent="-285750" defTabSz="915988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Considers the Dry Spells which may arise</a:t>
            </a:r>
            <a:endParaRPr kumimoji="0" lang="en-I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8F118-0E59-429B-95E0-0FD8771A0A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8F118-0E59-429B-95E0-0FD8771A0A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8F118-0E59-429B-95E0-0FD8771A0A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93"/>
            <a:ext cx="9144000" cy="1604963"/>
          </a:xfrm>
          <a:prstGeom prst="rect">
            <a:avLst/>
          </a:prstGeom>
          <a:solidFill>
            <a:schemeClr val="tx1"/>
          </a:solidFill>
          <a:ln w="50800" algn="ctr">
            <a:solidFill>
              <a:schemeClr val="bg1"/>
            </a:solidFill>
            <a:round/>
            <a:headEnd/>
            <a:tailEnd/>
          </a:ln>
        </p:spPr>
        <p:txBody>
          <a:bodyPr lIns="77916" tIns="38958" rIns="77916" bIns="38958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9" descr="Revision_VassarLabs_TIFF_BlackB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15" y="185745"/>
            <a:ext cx="35872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 w="50800" algn="ctr">
            <a:solidFill>
              <a:schemeClr val="bg1"/>
            </a:solidFill>
            <a:round/>
            <a:headEnd/>
            <a:tailEnd/>
          </a:ln>
        </p:spPr>
        <p:txBody>
          <a:bodyPr lIns="77916" tIns="38958" rIns="77916" bIns="38958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solidFill>
                  <a:schemeClr val="bg1"/>
                </a:solidFill>
                <a:latin typeface="Verdana" panose="020B0604030504040204" pitchFamily="34" charset="0"/>
              </a:rPr>
              <a:t>Confidential – © Vassar Labs IT Solutions Pvt Ltd.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954" y="1960563"/>
            <a:ext cx="6858000" cy="2387600"/>
          </a:xfrm>
        </p:spPr>
        <p:txBody>
          <a:bodyPr anchor="b"/>
          <a:lstStyle>
            <a:lvl1pPr algn="r">
              <a:defRPr sz="5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954" y="4440241"/>
            <a:ext cx="6858000" cy="1655763"/>
          </a:xfrm>
        </p:spPr>
        <p:txBody>
          <a:bodyPr/>
          <a:lstStyle>
            <a:lvl1pPr marL="0" indent="0" algn="r">
              <a:buNone/>
              <a:defRPr sz="2000"/>
            </a:lvl1pPr>
            <a:lvl2pPr marL="389593" indent="0" algn="ctr">
              <a:buNone/>
              <a:defRPr sz="1700"/>
            </a:lvl2pPr>
            <a:lvl3pPr marL="779185" indent="0" algn="ctr">
              <a:buNone/>
              <a:defRPr sz="1500"/>
            </a:lvl3pPr>
            <a:lvl4pPr marL="1168778" indent="0" algn="ctr">
              <a:buNone/>
              <a:defRPr sz="1400"/>
            </a:lvl4pPr>
            <a:lvl5pPr marL="1558372" indent="0" algn="ctr">
              <a:buNone/>
              <a:defRPr sz="1400"/>
            </a:lvl5pPr>
            <a:lvl6pPr marL="1947963" indent="0" algn="ctr">
              <a:buNone/>
              <a:defRPr sz="1400"/>
            </a:lvl6pPr>
            <a:lvl7pPr marL="2337557" indent="0" algn="ctr">
              <a:buNone/>
              <a:defRPr sz="1400"/>
            </a:lvl7pPr>
            <a:lvl8pPr marL="2727150" indent="0" algn="ctr">
              <a:buNone/>
              <a:defRPr sz="1400"/>
            </a:lvl8pPr>
            <a:lvl9pPr marL="3116743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62508" y="141789"/>
            <a:ext cx="1129972" cy="13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5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0131" y="152400"/>
            <a:ext cx="822373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062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6" y="1709750"/>
            <a:ext cx="78867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6" y="4589473"/>
            <a:ext cx="78867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389593" indent="0">
              <a:buNone/>
              <a:defRPr sz="1700"/>
            </a:lvl2pPr>
            <a:lvl3pPr marL="779185" indent="0">
              <a:buNone/>
              <a:defRPr sz="1500"/>
            </a:lvl3pPr>
            <a:lvl4pPr marL="1168778" indent="0">
              <a:buNone/>
              <a:defRPr sz="1400"/>
            </a:lvl4pPr>
            <a:lvl5pPr marL="1558372" indent="0">
              <a:buNone/>
              <a:defRPr sz="1400"/>
            </a:lvl5pPr>
            <a:lvl6pPr marL="1947963" indent="0">
              <a:buNone/>
              <a:defRPr sz="1400"/>
            </a:lvl6pPr>
            <a:lvl7pPr marL="2337557" indent="0">
              <a:buNone/>
              <a:defRPr sz="1400"/>
            </a:lvl7pPr>
            <a:lvl8pPr marL="2727150" indent="0">
              <a:buNone/>
              <a:defRPr sz="1400"/>
            </a:lvl8pPr>
            <a:lvl9pPr marL="31167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793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140" y="1595448"/>
            <a:ext cx="4041531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8" y="1595448"/>
            <a:ext cx="4041531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8130" y="5410208"/>
            <a:ext cx="4821115" cy="174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KGP - ITRA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0" y="6021291"/>
            <a:ext cx="657645" cy="7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8130" y="5410208"/>
            <a:ext cx="4821115" cy="174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KGP - ITRA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0" y="6021291"/>
            <a:ext cx="657645" cy="7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39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131" y="274639"/>
            <a:ext cx="8223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131" y="1600200"/>
            <a:ext cx="822373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8" name="Straight Connector 11"/>
          <p:cNvCxnSpPr>
            <a:cxnSpLocks noChangeShapeType="1"/>
          </p:cNvCxnSpPr>
          <p:nvPr userDrawn="1"/>
        </p:nvCxnSpPr>
        <p:spPr bwMode="auto">
          <a:xfrm>
            <a:off x="460137" y="1374775"/>
            <a:ext cx="1650023" cy="0"/>
          </a:xfrm>
          <a:prstGeom prst="line">
            <a:avLst/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Straight Connector 17"/>
          <p:cNvCxnSpPr>
            <a:cxnSpLocks noChangeShapeType="1"/>
          </p:cNvCxnSpPr>
          <p:nvPr userDrawn="1"/>
        </p:nvCxnSpPr>
        <p:spPr bwMode="auto">
          <a:xfrm>
            <a:off x="461597" y="1447800"/>
            <a:ext cx="509514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  <p:sldLayoutId id="2147483709" r:id="rId4"/>
    <p:sldLayoutId id="2147483710" r:id="rId5"/>
  </p:sldLayoutIdLst>
  <p:transition/>
  <p:hf sldNum="0" hdr="0"/>
  <p:txStyles>
    <p:titleStyle>
      <a:lvl1pPr algn="l" defTabSz="780516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8051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78051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78051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78051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389593" algn="ctr" defTabSz="7805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79185" algn="ctr" defTabSz="7805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68778" algn="ctr" defTabSz="7805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58372" algn="ctr" defTabSz="7805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7597" indent="-297597" algn="l" defTabSz="780516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18" indent="-247547" algn="l" defTabSz="780516" rtl="0" eaLnBrk="0" fontAlgn="base" hangingPunct="0">
        <a:spcBef>
          <a:spcPct val="20000"/>
        </a:spcBef>
        <a:spcAft>
          <a:spcPct val="0"/>
        </a:spcAft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67191" indent="-186674" algn="l" defTabSz="780516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7496" algn="l" defTabSz="780516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47706" indent="-185322" algn="l" defTabSz="780516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42761" indent="-194797" algn="l" defTabSz="779185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54" indent="-194797" algn="l" defTabSz="779185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947" indent="-194797" algn="l" defTabSz="779185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539" indent="-194797" algn="l" defTabSz="779185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93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85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78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72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63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557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150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743" algn="l" defTabSz="7791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36" y="2348880"/>
            <a:ext cx="8999984" cy="143857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Agri Crop Zone Analysis (ACZ) &amp; Advisory Validation</a:t>
            </a:r>
            <a:br>
              <a:rPr lang="en-US" dirty="0"/>
            </a:br>
            <a:r>
              <a:rPr lang="en-US" dirty="0"/>
              <a:t>2019 - 20</a:t>
            </a:r>
            <a:endParaRPr lang="en-US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84268" y="118217"/>
            <a:ext cx="2352228" cy="14385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p agriculture logo">
            <a:extLst>
              <a:ext uri="{FF2B5EF4-FFF2-40B4-BE49-F238E27FC236}">
                <a16:creationId xmlns:a16="http://schemas.microsoft.com/office/drawing/2014/main" id="{2A0B744F-4342-4B43-818E-7B5927E8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86" y="118217"/>
            <a:ext cx="1868310" cy="13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882A33-9AA7-4189-9195-5AB4A8ED7440}"/>
              </a:ext>
            </a:extLst>
          </p:cNvPr>
          <p:cNvSpPr txBox="1">
            <a:spLocks/>
          </p:cNvSpPr>
          <p:nvPr/>
        </p:nvSpPr>
        <p:spPr bwMode="auto">
          <a:xfrm>
            <a:off x="72008" y="4797152"/>
            <a:ext cx="8999984" cy="14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ctr" anchorCtr="0" compatLnSpc="1">
            <a:prstTxWarp prst="textNoShape">
              <a:avLst/>
            </a:prstTxWarp>
            <a:noAutofit/>
          </a:bodyPr>
          <a:lstStyle>
            <a:lvl1pPr algn="r" defTabSz="780516" rtl="0" eaLnBrk="0" fontAlgn="base" hangingPunct="0">
              <a:spcBef>
                <a:spcPct val="0"/>
              </a:spcBef>
              <a:spcAft>
                <a:spcPct val="0"/>
              </a:spcAft>
              <a:defRPr sz="5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89593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79185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68778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558372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/>
              <a:t>District Level Orientation Sessions for Kharif 2019</a:t>
            </a:r>
            <a:endParaRPr lang="en-US" sz="1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659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186" y="3068960"/>
            <a:ext cx="4831949" cy="1143000"/>
          </a:xfrm>
        </p:spPr>
        <p:txBody>
          <a:bodyPr/>
          <a:lstStyle/>
          <a:p>
            <a:pPr algn="ctr"/>
            <a:r>
              <a:rPr lang="en-IN" dirty="0"/>
              <a:t>ACZ Area, Yield &amp; Addl. Area Validation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BCAD3-DC90-4767-9276-23A9E05C3092}"/>
              </a:ext>
            </a:extLst>
          </p:cNvPr>
          <p:cNvSpPr/>
          <p:nvPr/>
        </p:nvSpPr>
        <p:spPr bwMode="auto">
          <a:xfrm>
            <a:off x="179512" y="98072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264296"/>
            <a:ext cx="2599701" cy="63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86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185" y="3018300"/>
            <a:ext cx="2455685" cy="1143000"/>
          </a:xfrm>
        </p:spPr>
        <p:txBody>
          <a:bodyPr/>
          <a:lstStyle/>
          <a:p>
            <a:r>
              <a:rPr lang="en-IN" dirty="0"/>
              <a:t>ACZ </a:t>
            </a:r>
            <a:r>
              <a:rPr lang="en-IN" dirty="0" err="1"/>
              <a:t>AdditionalArea</a:t>
            </a:r>
            <a:r>
              <a:rPr lang="en-IN" dirty="0"/>
              <a:t>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Agree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0"/>
          <a:stretch/>
        </p:blipFill>
        <p:spPr>
          <a:xfrm>
            <a:off x="459171" y="415126"/>
            <a:ext cx="5239663" cy="58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97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AAC26-D2D5-422D-9183-14132271992E}"/>
              </a:ext>
            </a:extLst>
          </p:cNvPr>
          <p:cNvSpPr/>
          <p:nvPr/>
        </p:nvSpPr>
        <p:spPr bwMode="auto">
          <a:xfrm>
            <a:off x="179512" y="1008863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024" y="2857500"/>
            <a:ext cx="3751829" cy="1143000"/>
          </a:xfrm>
        </p:spPr>
        <p:txBody>
          <a:bodyPr/>
          <a:lstStyle/>
          <a:p>
            <a:pPr algn="ctr"/>
            <a:r>
              <a:rPr lang="en-IN" dirty="0"/>
              <a:t>ACZ Additional Area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Disagree with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3"/>
          <a:stretch/>
        </p:blipFill>
        <p:spPr>
          <a:xfrm>
            <a:off x="460130" y="201399"/>
            <a:ext cx="4662894" cy="61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99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147" y="2418186"/>
            <a:ext cx="3967853" cy="1143000"/>
          </a:xfrm>
        </p:spPr>
        <p:txBody>
          <a:bodyPr/>
          <a:lstStyle/>
          <a:p>
            <a:pPr algn="ctr"/>
            <a:r>
              <a:rPr lang="en-IN" dirty="0"/>
              <a:t>Crop Area &amp; Yield Validation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F88D95-5868-45FF-B860-9DEE58DD42B8}"/>
              </a:ext>
            </a:extLst>
          </p:cNvPr>
          <p:cNvSpPr/>
          <p:nvPr/>
        </p:nvSpPr>
        <p:spPr bwMode="auto">
          <a:xfrm>
            <a:off x="179512" y="98072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3" b="-834"/>
          <a:stretch/>
        </p:blipFill>
        <p:spPr>
          <a:xfrm>
            <a:off x="460129" y="225290"/>
            <a:ext cx="4701671" cy="63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14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4F5729-4E18-4FD0-8D0B-472B480EC0D7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36" y="2857500"/>
            <a:ext cx="3895845" cy="1143000"/>
          </a:xfrm>
        </p:spPr>
        <p:txBody>
          <a:bodyPr/>
          <a:lstStyle/>
          <a:p>
            <a:pPr algn="ctr"/>
            <a:r>
              <a:rPr lang="en-IN" dirty="0"/>
              <a:t>Crop Area &amp; Yield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Agree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4" b="-2571"/>
          <a:stretch/>
        </p:blipFill>
        <p:spPr>
          <a:xfrm>
            <a:off x="460129" y="235238"/>
            <a:ext cx="4636499" cy="61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39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371" y="2420888"/>
            <a:ext cx="2892534" cy="1579612"/>
          </a:xfrm>
        </p:spPr>
        <p:txBody>
          <a:bodyPr/>
          <a:lstStyle/>
          <a:p>
            <a:pPr algn="ctr"/>
            <a:r>
              <a:rPr lang="en-IN" dirty="0"/>
              <a:t>Crop Area &amp; Yield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Disagree with Comments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BEA63-6588-4768-AB68-ADF7F39EB576}"/>
              </a:ext>
            </a:extLst>
          </p:cNvPr>
          <p:cNvSpPr/>
          <p:nvPr/>
        </p:nvSpPr>
        <p:spPr bwMode="auto">
          <a:xfrm>
            <a:off x="179512" y="1036998"/>
            <a:ext cx="5614693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04EFA9-A906-4DB0-9FD3-DEDC1A603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0"/>
          <a:stretch/>
        </p:blipFill>
        <p:spPr>
          <a:xfrm>
            <a:off x="272095" y="695858"/>
            <a:ext cx="561469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96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2CB1A7-F960-4E97-84AE-F7D6C8448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1"/>
          <a:stretch/>
        </p:blipFill>
        <p:spPr>
          <a:xfrm>
            <a:off x="251520" y="188639"/>
            <a:ext cx="5328592" cy="653326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7E6DEDE-0D2B-4064-A35C-6BFB26C6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371" y="2420888"/>
            <a:ext cx="2892534" cy="1579612"/>
          </a:xfrm>
        </p:spPr>
        <p:txBody>
          <a:bodyPr/>
          <a:lstStyle/>
          <a:p>
            <a:pPr algn="ctr"/>
            <a:r>
              <a:rPr lang="en-IN" dirty="0"/>
              <a:t>Crop Area &amp; Yield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Add new crop if missing</a:t>
            </a:r>
          </a:p>
        </p:txBody>
      </p:sp>
    </p:spTree>
    <p:extLst>
      <p:ext uri="{BB962C8B-B14F-4D97-AF65-F5344CB8AC3E}">
        <p14:creationId xmlns:p14="http://schemas.microsoft.com/office/powerpoint/2010/main" val="719684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7C8E5D-60A2-4503-AE69-78B1A9D2D7E9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48CE9C-81BC-4890-B505-F50E0DC1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007"/>
            <a:ext cx="2673872" cy="650998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AC471512-13EE-4EEE-AD86-20E12F7310C3}"/>
              </a:ext>
            </a:extLst>
          </p:cNvPr>
          <p:cNvSpPr txBox="1">
            <a:spLocks/>
          </p:cNvSpPr>
          <p:nvPr/>
        </p:nvSpPr>
        <p:spPr bwMode="auto">
          <a:xfrm>
            <a:off x="5979371" y="2420888"/>
            <a:ext cx="2892534" cy="15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ctr" anchorCtr="0" compatLnSpc="1">
            <a:prstTxWarp prst="textNoShape">
              <a:avLst/>
            </a:prstTxWarp>
          </a:bodyPr>
          <a:lstStyle>
            <a:lvl1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89593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79185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68778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558372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dirty="0"/>
              <a:t>Crop Area &amp; Yield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Full Year Summary</a:t>
            </a:r>
          </a:p>
        </p:txBody>
      </p:sp>
    </p:spTree>
    <p:extLst>
      <p:ext uri="{BB962C8B-B14F-4D97-AF65-F5344CB8AC3E}">
        <p14:creationId xmlns:p14="http://schemas.microsoft.com/office/powerpoint/2010/main" val="1763483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569" y="2833376"/>
            <a:ext cx="4831946" cy="1143000"/>
          </a:xfrm>
        </p:spPr>
        <p:txBody>
          <a:bodyPr/>
          <a:lstStyle/>
          <a:p>
            <a:pPr algn="ctr"/>
            <a:r>
              <a:rPr lang="en-IN" dirty="0"/>
              <a:t>Field Preparation &amp; Sowing Advisory Validation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F0688-8A10-46C1-B29A-A3525444AD4C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780A7E-CC9A-4820-B84E-74B78431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32289"/>
            <a:ext cx="3679821" cy="65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07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3212976"/>
            <a:ext cx="3838863" cy="1143000"/>
          </a:xfrm>
        </p:spPr>
        <p:txBody>
          <a:bodyPr/>
          <a:lstStyle/>
          <a:p>
            <a:pPr algn="ctr"/>
            <a:r>
              <a:rPr lang="en-IN" dirty="0"/>
              <a:t>Field Preparation &amp; Sowing Advisory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Agree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61653-3C3A-4E00-89F1-323D76552F1C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80A7E-CC9A-4820-B84E-74B78431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0" y="177167"/>
            <a:ext cx="3600514" cy="6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60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>
            <a:extLst>
              <a:ext uri="{FF2B5EF4-FFF2-40B4-BE49-F238E27FC236}">
                <a16:creationId xmlns:a16="http://schemas.microsoft.com/office/drawing/2014/main" id="{C6B334FF-1D6C-468D-91A3-B111E1AE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44" y="293176"/>
            <a:ext cx="2448272" cy="638944"/>
          </a:xfrm>
        </p:spPr>
        <p:txBody>
          <a:bodyPr anchor="t"/>
          <a:lstStyle/>
          <a:p>
            <a:r>
              <a:rPr lang="en-US" sz="4000" dirty="0"/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60EC2-517C-4022-903B-0E5E975866D7}"/>
              </a:ext>
            </a:extLst>
          </p:cNvPr>
          <p:cNvSpPr txBox="1"/>
          <p:nvPr/>
        </p:nvSpPr>
        <p:spPr>
          <a:xfrm>
            <a:off x="354044" y="1772816"/>
            <a:ext cx="774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Validation of data for 2019 – 20 season wise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D248C-6316-437E-94E3-BAEFF138A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50001"/>
          <a:stretch/>
        </p:blipFill>
        <p:spPr>
          <a:xfrm>
            <a:off x="1691680" y="2348880"/>
            <a:ext cx="521300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52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FED04-41B3-458B-ADA0-189C39CF26E6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B5CED6D-1206-465A-B678-56DD31A562E1}"/>
              </a:ext>
            </a:extLst>
          </p:cNvPr>
          <p:cNvSpPr txBox="1">
            <a:spLocks/>
          </p:cNvSpPr>
          <p:nvPr/>
        </p:nvSpPr>
        <p:spPr bwMode="auto">
          <a:xfrm>
            <a:off x="5148064" y="3212976"/>
            <a:ext cx="38388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ctr" anchorCtr="0" compatLnSpc="1">
            <a:prstTxWarp prst="textNoShape">
              <a:avLst/>
            </a:prstTxWarp>
          </a:bodyPr>
          <a:lstStyle>
            <a:lvl1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defTabSz="780516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89593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79185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68778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558372" algn="ctr" defTabSz="780539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dirty="0"/>
              <a:t>Field Preparation &amp; Sowing Advisory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Disagree with Comments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E20C0-CB86-4B28-87A4-61A56AB7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852"/>
            <a:ext cx="3816425" cy="67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64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3020863"/>
            <a:ext cx="4111869" cy="1143000"/>
          </a:xfrm>
        </p:spPr>
        <p:txBody>
          <a:bodyPr/>
          <a:lstStyle/>
          <a:p>
            <a:pPr algn="ctr"/>
            <a:r>
              <a:rPr lang="en-IN" dirty="0"/>
              <a:t>Soil Moisture Stress Advisory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Agree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0F81CA-272A-4D68-8A31-783453059F58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80A7E-CC9A-4820-B84E-74B78431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" y="160423"/>
            <a:ext cx="3679821" cy="65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221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987709"/>
            <a:ext cx="4183877" cy="1143000"/>
          </a:xfrm>
        </p:spPr>
        <p:txBody>
          <a:bodyPr/>
          <a:lstStyle/>
          <a:p>
            <a:pPr algn="ctr"/>
            <a:r>
              <a:rPr lang="en-IN" dirty="0"/>
              <a:t>Soil Moisture Stress Advisory Validation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Disagree with comments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52D59-175B-4A76-846C-3926DEFCA8F2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80A7E-CC9A-4820-B84E-74B78431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47931"/>
            <a:ext cx="3679822" cy="65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397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3053957"/>
            <a:ext cx="4327893" cy="1143000"/>
          </a:xfrm>
        </p:spPr>
        <p:txBody>
          <a:bodyPr/>
          <a:lstStyle/>
          <a:p>
            <a:pPr algn="ctr"/>
            <a:r>
              <a:rPr lang="en-IN" dirty="0"/>
              <a:t>Pest &amp; Disease Alert Validation screen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88468-A377-46EA-BDB0-7377B31D33D6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77629-7984-4979-AD23-F76B2483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63667"/>
            <a:ext cx="3679822" cy="65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593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9" y="2857500"/>
            <a:ext cx="3679821" cy="1143000"/>
          </a:xfrm>
        </p:spPr>
        <p:txBody>
          <a:bodyPr/>
          <a:lstStyle/>
          <a:p>
            <a:pPr algn="ctr"/>
            <a:r>
              <a:rPr lang="en-IN" dirty="0"/>
              <a:t>Pest &amp; Disease Alert Advisory  Validation screen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00B050"/>
                </a:solidFill>
              </a:rPr>
              <a:t>Agree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6F900-3746-403E-A448-84C86BB85036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80A7E-CC9A-4820-B84E-74B78431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81158"/>
            <a:ext cx="3679820" cy="65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18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720" y="2857500"/>
            <a:ext cx="3895845" cy="1143000"/>
          </a:xfrm>
        </p:spPr>
        <p:txBody>
          <a:bodyPr/>
          <a:lstStyle/>
          <a:p>
            <a:pPr algn="ctr"/>
            <a:r>
              <a:rPr lang="en-IN" dirty="0"/>
              <a:t>Pest &amp; Disease Alert Advisory  Validation screen</a:t>
            </a:r>
            <a:br>
              <a:rPr lang="en-IN" dirty="0"/>
            </a:br>
            <a:br>
              <a:rPr lang="en-IN" dirty="0"/>
            </a:br>
            <a:r>
              <a:rPr lang="en-IN" dirty="0">
                <a:solidFill>
                  <a:srgbClr val="FF0000"/>
                </a:solidFill>
              </a:rPr>
              <a:t>Disagree with Comments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C158C-1F82-4B36-8F9F-6B9C9EDACD49}"/>
              </a:ext>
            </a:extLst>
          </p:cNvPr>
          <p:cNvSpPr/>
          <p:nvPr/>
        </p:nvSpPr>
        <p:spPr bwMode="auto">
          <a:xfrm>
            <a:off x="179512" y="103699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77629-7984-4979-AD23-F76B2483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49598"/>
            <a:ext cx="3679822" cy="65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40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C6865-1824-4AB0-90DC-85D508C8F0A4}"/>
              </a:ext>
            </a:extLst>
          </p:cNvPr>
          <p:cNvSpPr txBox="1"/>
          <p:nvPr/>
        </p:nvSpPr>
        <p:spPr>
          <a:xfrm>
            <a:off x="512596" y="1726331"/>
            <a:ext cx="782335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Updating MPEO and Agriculture office’s phone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018B-1BD8-41DA-B3E3-133A63A446A0}"/>
              </a:ext>
            </a:extLst>
          </p:cNvPr>
          <p:cNvSpPr txBox="1"/>
          <p:nvPr/>
        </p:nvSpPr>
        <p:spPr>
          <a:xfrm>
            <a:off x="492563" y="2421213"/>
            <a:ext cx="78233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Validation within one week of access to app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11A53-4465-470B-B002-1C75EAAB519F}"/>
              </a:ext>
            </a:extLst>
          </p:cNvPr>
          <p:cNvSpPr txBox="1"/>
          <p:nvPr/>
        </p:nvSpPr>
        <p:spPr>
          <a:xfrm>
            <a:off x="512596" y="3135659"/>
            <a:ext cx="782335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Access will be provided one day after district orientation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AA69A-605A-4D45-AB37-AFA0CE501A9C}"/>
              </a:ext>
            </a:extLst>
          </p:cNvPr>
          <p:cNvSpPr txBox="1"/>
          <p:nvPr/>
        </p:nvSpPr>
        <p:spPr>
          <a:xfrm>
            <a:off x="460131" y="3780156"/>
            <a:ext cx="782335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Data entered at village level will be validated by concerned MAO and 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68AA9-4BE7-4E40-8907-63B2D064D09D}"/>
              </a:ext>
            </a:extLst>
          </p:cNvPr>
          <p:cNvSpPr txBox="1"/>
          <p:nvPr/>
        </p:nvSpPr>
        <p:spPr>
          <a:xfrm>
            <a:off x="460131" y="4738989"/>
            <a:ext cx="782335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Mandal and district functionaries can validate village data in Web Portal within 1 week after MPEO exercise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3FD57-7864-4A44-B04C-EA6D719A3350}"/>
              </a:ext>
            </a:extLst>
          </p:cNvPr>
          <p:cNvSpPr txBox="1"/>
          <p:nvPr/>
        </p:nvSpPr>
        <p:spPr>
          <a:xfrm>
            <a:off x="492563" y="5666582"/>
            <a:ext cx="782335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  <a:latin typeface="Calibri"/>
              </a:rPr>
              <a:t>The revised targets will be communicated by 22</a:t>
            </a:r>
            <a:r>
              <a:rPr lang="en-IN" sz="2000" baseline="30000" dirty="0">
                <a:solidFill>
                  <a:srgbClr val="000000"/>
                </a:solidFill>
                <a:latin typeface="Calibri"/>
              </a:rPr>
              <a:t>nd</a:t>
            </a:r>
            <a:r>
              <a:rPr lang="en-IN" sz="2000" dirty="0">
                <a:solidFill>
                  <a:srgbClr val="000000"/>
                </a:solidFill>
                <a:latin typeface="Calibri"/>
              </a:rPr>
              <a:t> May 2019 for all the villages in the state</a:t>
            </a:r>
          </a:p>
        </p:txBody>
      </p:sp>
    </p:spTree>
    <p:extLst>
      <p:ext uri="{BB962C8B-B14F-4D97-AF65-F5344CB8AC3E}">
        <p14:creationId xmlns:p14="http://schemas.microsoft.com/office/powerpoint/2010/main" val="34625674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33A310-5395-4E0E-B5B3-6B65C536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31" y="1600200"/>
            <a:ext cx="3895845" cy="4537075"/>
          </a:xfrm>
        </p:spPr>
        <p:txBody>
          <a:bodyPr/>
          <a:lstStyle/>
          <a:p>
            <a:r>
              <a:rPr lang="en-IN" sz="1800" dirty="0"/>
              <a:t>Shravan Reddy – 63025 97817</a:t>
            </a:r>
          </a:p>
          <a:p>
            <a:pPr lvl="1"/>
            <a:r>
              <a:rPr lang="en-IN" sz="1800" dirty="0"/>
              <a:t>Kurnool</a:t>
            </a:r>
          </a:p>
          <a:p>
            <a:pPr lvl="1"/>
            <a:r>
              <a:rPr lang="en-IN" sz="1800" dirty="0"/>
              <a:t>Kadapa</a:t>
            </a:r>
          </a:p>
          <a:p>
            <a:pPr lvl="1"/>
            <a:r>
              <a:rPr lang="en-IN" sz="1800" dirty="0"/>
              <a:t>Anantapur</a:t>
            </a:r>
          </a:p>
          <a:p>
            <a:pPr lvl="1"/>
            <a:r>
              <a:rPr lang="en-IN" sz="1800" dirty="0" err="1"/>
              <a:t>Chittor</a:t>
            </a:r>
            <a:endParaRPr lang="en-IN" sz="1800" dirty="0"/>
          </a:p>
          <a:p>
            <a:pPr lvl="1"/>
            <a:endParaRPr lang="en-IN" sz="1800" dirty="0"/>
          </a:p>
          <a:p>
            <a:pPr lvl="1"/>
            <a:endParaRPr lang="en-IN" sz="1800" dirty="0"/>
          </a:p>
          <a:p>
            <a:r>
              <a:rPr lang="en-IN" sz="1800" dirty="0"/>
              <a:t>Prasanth – 91009 51660</a:t>
            </a:r>
          </a:p>
          <a:p>
            <a:pPr lvl="1"/>
            <a:r>
              <a:rPr lang="en-IN" sz="1800" dirty="0"/>
              <a:t>Srikakulam</a:t>
            </a:r>
          </a:p>
          <a:p>
            <a:pPr lvl="1"/>
            <a:r>
              <a:rPr lang="en-IN" sz="1800" dirty="0"/>
              <a:t>Vizianagaram</a:t>
            </a:r>
          </a:p>
          <a:p>
            <a:pPr lvl="1"/>
            <a:r>
              <a:rPr lang="en-IN" sz="1800" dirty="0"/>
              <a:t>Visakhapatnam</a:t>
            </a:r>
          </a:p>
          <a:p>
            <a:pPr lvl="1"/>
            <a:r>
              <a:rPr lang="en-IN" sz="1800" dirty="0"/>
              <a:t>East Godavari</a:t>
            </a:r>
          </a:p>
          <a:p>
            <a:pPr lvl="1"/>
            <a:r>
              <a:rPr lang="en-IN" sz="1800" dirty="0"/>
              <a:t>West Godavari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9E5C9-AA27-4BCE-BFBF-A236AD6D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Contact Persons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03FEAEC-6A1B-43F1-B13D-FAAE3D05AEDF}"/>
              </a:ext>
            </a:extLst>
          </p:cNvPr>
          <p:cNvSpPr txBox="1">
            <a:spLocks/>
          </p:cNvSpPr>
          <p:nvPr/>
        </p:nvSpPr>
        <p:spPr bwMode="auto">
          <a:xfrm>
            <a:off x="4576050" y="1600200"/>
            <a:ext cx="389584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851" tIns="38922" rIns="77851" bIns="38922" numCol="1" anchor="t" anchorCtr="0" compatLnSpc="1">
            <a:prstTxWarp prst="textNoShape">
              <a:avLst/>
            </a:prstTxWarp>
          </a:bodyPr>
          <a:lstStyle>
            <a:lvl1pPr marL="297597" indent="-297597" algn="l" defTabSz="7805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18" indent="-247547" algn="l" defTabSz="7805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191" indent="-186674" algn="l" defTabSz="7805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534" indent="-197496" algn="l" defTabSz="7805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706" indent="-185322" algn="l" defTabSz="78051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761" indent="-194797" algn="l" defTabSz="779185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54" indent="-194797" algn="l" defTabSz="779185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947" indent="-194797" algn="l" defTabSz="779185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539" indent="-194797" algn="l" defTabSz="779185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/>
              <a:t>Pradeep </a:t>
            </a:r>
            <a:r>
              <a:rPr lang="en-IN" sz="1800" dirty="0" err="1"/>
              <a:t>Yalla</a:t>
            </a:r>
            <a:r>
              <a:rPr lang="en-IN" sz="1800" dirty="0"/>
              <a:t> – 79935 35965</a:t>
            </a:r>
          </a:p>
          <a:p>
            <a:pPr lvl="1"/>
            <a:r>
              <a:rPr lang="en-IN" sz="1800" dirty="0"/>
              <a:t>Krishna</a:t>
            </a:r>
          </a:p>
          <a:p>
            <a:pPr lvl="1"/>
            <a:r>
              <a:rPr lang="en-IN" sz="1800" dirty="0"/>
              <a:t>Guntur</a:t>
            </a:r>
          </a:p>
          <a:p>
            <a:pPr lvl="1"/>
            <a:r>
              <a:rPr lang="en-IN" sz="1800" dirty="0" err="1"/>
              <a:t>Prakasam</a:t>
            </a:r>
            <a:endParaRPr lang="en-IN" sz="1800" dirty="0"/>
          </a:p>
          <a:p>
            <a:pPr lvl="1"/>
            <a:r>
              <a:rPr lang="en-IN" sz="1800" dirty="0"/>
              <a:t>Nellore</a:t>
            </a:r>
          </a:p>
          <a:p>
            <a:pPr lvl="1"/>
            <a:endParaRPr lang="en-IN" sz="1800" dirty="0"/>
          </a:p>
          <a:p>
            <a:pPr marL="384171" lvl="1" indent="0">
              <a:buNone/>
            </a:pPr>
            <a:r>
              <a:rPr lang="en-IN" sz="1800" dirty="0"/>
              <a:t>Email ID: </a:t>
            </a:r>
            <a:r>
              <a:rPr lang="en-IN" sz="1800" u="sng" dirty="0">
                <a:solidFill>
                  <a:schemeClr val="accent2"/>
                </a:solidFill>
              </a:rPr>
              <a:t>agri@vassarlabs.com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5088742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4" y="2924944"/>
            <a:ext cx="6200101" cy="2116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7473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1" y="152400"/>
            <a:ext cx="6200101" cy="1143000"/>
          </a:xfrm>
        </p:spPr>
        <p:txBody>
          <a:bodyPr/>
          <a:lstStyle/>
          <a:p>
            <a:pPr algn="ctr" defTabSz="915988"/>
            <a:r>
              <a:rPr lang="en-US" dirty="0"/>
              <a:t>APAIMS Farmer Registration</a:t>
            </a:r>
            <a:endParaRPr lang="en-IN" dirty="0"/>
          </a:p>
        </p:txBody>
      </p:sp>
      <p:pic>
        <p:nvPicPr>
          <p:cNvPr id="6" name="Picture 8" descr="Related image">
            <a:extLst>
              <a:ext uri="{FF2B5EF4-FFF2-40B4-BE49-F238E27FC236}">
                <a16:creationId xmlns:a16="http://schemas.microsoft.com/office/drawing/2014/main" id="{643274DA-A533-4C8E-B151-79B207FE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75" y="4529509"/>
            <a:ext cx="3564775" cy="228145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lated image">
            <a:extLst>
              <a:ext uri="{FF2B5EF4-FFF2-40B4-BE49-F238E27FC236}">
                <a16:creationId xmlns:a16="http://schemas.microsoft.com/office/drawing/2014/main" id="{BA13DEF8-10D7-43AA-AB07-C87B8CD61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9" r="49879"/>
          <a:stretch/>
        </p:blipFill>
        <p:spPr bwMode="auto">
          <a:xfrm>
            <a:off x="6216783" y="4151255"/>
            <a:ext cx="2899574" cy="26597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Horticulture INdia HD Image">
            <a:extLst>
              <a:ext uri="{FF2B5EF4-FFF2-40B4-BE49-F238E27FC236}">
                <a16:creationId xmlns:a16="http://schemas.microsoft.com/office/drawing/2014/main" id="{3D0B2BB8-A7FC-4218-BB67-B9CD0089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" y="4285799"/>
            <a:ext cx="4356907" cy="25415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addy crop HD Image">
            <a:extLst>
              <a:ext uri="{FF2B5EF4-FFF2-40B4-BE49-F238E27FC236}">
                <a16:creationId xmlns:a16="http://schemas.microsoft.com/office/drawing/2014/main" id="{03AC24EF-D76B-48ED-B35F-D49597B9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6" y="1742445"/>
            <a:ext cx="5123945" cy="33731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E96DC410-CBA7-49E6-ABEF-04801D529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b="44084"/>
          <a:stretch/>
        </p:blipFill>
        <p:spPr bwMode="auto">
          <a:xfrm>
            <a:off x="5111237" y="1742445"/>
            <a:ext cx="4030064" cy="275240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54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05873-BACF-41E0-A63B-0C9E755F0B7F}"/>
              </a:ext>
            </a:extLst>
          </p:cNvPr>
          <p:cNvSpPr/>
          <p:nvPr/>
        </p:nvSpPr>
        <p:spPr bwMode="auto">
          <a:xfrm>
            <a:off x="460131" y="854786"/>
            <a:ext cx="5984077" cy="6251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C6B334FF-1D6C-468D-91A3-B111E1AE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90264"/>
            <a:ext cx="8223738" cy="1143000"/>
          </a:xfrm>
        </p:spPr>
        <p:txBody>
          <a:bodyPr anchor="t"/>
          <a:lstStyle/>
          <a:p>
            <a:r>
              <a:rPr lang="en-US" sz="3600" dirty="0"/>
              <a:t>Agro Crop Zone Analysis (ACZ) -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4CE22-5E13-4419-802C-FC040AB5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31" y="5681960"/>
            <a:ext cx="8223738" cy="980083"/>
          </a:xfrm>
        </p:spPr>
        <p:txBody>
          <a:bodyPr/>
          <a:lstStyle/>
          <a:p>
            <a:pPr lvl="0"/>
            <a:r>
              <a:rPr lang="en-GB" sz="1800" dirty="0"/>
              <a:t>Provide the best cropping patterns for the location and ensures </a:t>
            </a:r>
            <a:endParaRPr lang="en-IN" sz="1800" dirty="0"/>
          </a:p>
          <a:p>
            <a:pPr lvl="1"/>
            <a:r>
              <a:rPr lang="en-GB" sz="1800" dirty="0"/>
              <a:t>Cropping pattern at Village level by soil type &amp; source of irrigation</a:t>
            </a:r>
            <a:endParaRPr lang="en-IN" sz="1800" dirty="0"/>
          </a:p>
          <a:p>
            <a:pPr lvl="1"/>
            <a:r>
              <a:rPr lang="en-GB" sz="1800" dirty="0"/>
              <a:t>Drip and Micro Irrigation targets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C525893-FB62-4689-9811-9BD1BAA3CD81}"/>
              </a:ext>
            </a:extLst>
          </p:cNvPr>
          <p:cNvSpPr/>
          <p:nvPr/>
        </p:nvSpPr>
        <p:spPr bwMode="auto">
          <a:xfrm>
            <a:off x="2697427" y="854786"/>
            <a:ext cx="2014339" cy="4841662"/>
          </a:xfrm>
          <a:prstGeom prst="roundRect">
            <a:avLst>
              <a:gd name="adj" fmla="val 3439"/>
            </a:avLst>
          </a:prstGeom>
          <a:solidFill>
            <a:srgbClr val="0070C0"/>
          </a:solidFill>
          <a:ln w="28575"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ea typeface="Helvetica Neue" charset="0"/>
                <a:cs typeface="Helvetica Neue" charset="0"/>
              </a:rPr>
              <a:t>Crop Planning Model</a:t>
            </a:r>
          </a:p>
          <a:p>
            <a:pPr algn="ctr"/>
            <a:endParaRPr lang="en-US" sz="2400" b="1" dirty="0">
              <a:ea typeface="Helvetica Neue" charset="0"/>
              <a:cs typeface="Helvetica Neue" charset="0"/>
            </a:endParaRPr>
          </a:p>
          <a:p>
            <a:r>
              <a:rPr lang="en-US" sz="2400" b="1" dirty="0">
                <a:ea typeface="Helvetica Neue" charset="0"/>
                <a:cs typeface="Helvetica Neue" charset="0"/>
              </a:rPr>
              <a:t>Goals</a:t>
            </a:r>
            <a:endParaRPr lang="en-US" sz="1600" b="1" dirty="0">
              <a:ea typeface="Helvetica Neue" charset="0"/>
              <a:cs typeface="Helvetica Neue" charset="0"/>
            </a:endParaRPr>
          </a:p>
          <a:p>
            <a:pPr marL="214313" indent="-214313">
              <a:buFontTx/>
              <a:buChar char="-"/>
            </a:pPr>
            <a:r>
              <a:rPr lang="en-US" sz="1600" b="1" dirty="0">
                <a:ea typeface="Helvetica Neue" charset="0"/>
                <a:cs typeface="Helvetica Neue" charset="0"/>
              </a:rPr>
              <a:t>Water Balance</a:t>
            </a:r>
          </a:p>
          <a:p>
            <a:pPr marL="214313" indent="-214313">
              <a:buFontTx/>
              <a:buChar char="-"/>
            </a:pPr>
            <a:r>
              <a:rPr lang="en-US" sz="1600" b="1" dirty="0">
                <a:ea typeface="Helvetica Neue" charset="0"/>
                <a:cs typeface="Helvetica Neue" charset="0"/>
              </a:rPr>
              <a:t>Maximize Economic output</a:t>
            </a:r>
          </a:p>
          <a:p>
            <a:pPr marL="214313" indent="-214313">
              <a:buFontTx/>
              <a:buChar char="-"/>
            </a:pPr>
            <a:r>
              <a:rPr lang="en-US" sz="1600" b="1" dirty="0">
                <a:ea typeface="Helvetica Neue" charset="0"/>
                <a:cs typeface="Helvetica Neue" charset="0"/>
              </a:rPr>
              <a:t>Sustainable Ground Water</a:t>
            </a:r>
          </a:p>
          <a:p>
            <a:pPr marL="214313" indent="-214313">
              <a:buFontTx/>
              <a:buChar char="-"/>
            </a:pPr>
            <a:r>
              <a:rPr lang="en-US" sz="1600" b="1" dirty="0">
                <a:ea typeface="Helvetica Neue" charset="0"/>
                <a:cs typeface="Helvetica Neue" charset="0"/>
              </a:rPr>
              <a:t>Desired Crop Mix</a:t>
            </a:r>
          </a:p>
          <a:p>
            <a:pPr marL="214313" indent="-214313">
              <a:buFontTx/>
              <a:buChar char="-"/>
            </a:pPr>
            <a:endParaRPr lang="en-US" sz="1600" b="1" dirty="0">
              <a:ea typeface="Helvetica Neue" charset="0"/>
              <a:cs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46AE6-AF0D-4094-9C3D-0F3D79EF10F7}"/>
              </a:ext>
            </a:extLst>
          </p:cNvPr>
          <p:cNvSpPr/>
          <p:nvPr/>
        </p:nvSpPr>
        <p:spPr bwMode="auto">
          <a:xfrm>
            <a:off x="420682" y="1573546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Crop Phenology and Economic Value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23590-A265-4E67-BC3F-528F804A698A}"/>
              </a:ext>
            </a:extLst>
          </p:cNvPr>
          <p:cNvSpPr/>
          <p:nvPr/>
        </p:nvSpPr>
        <p:spPr bwMode="auto">
          <a:xfrm>
            <a:off x="408987" y="2284426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Soil Types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AF86D3-4685-48D4-A46B-636F819CBF87}"/>
              </a:ext>
            </a:extLst>
          </p:cNvPr>
          <p:cNvSpPr/>
          <p:nvPr/>
        </p:nvSpPr>
        <p:spPr bwMode="auto">
          <a:xfrm>
            <a:off x="420682" y="854786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Rainfall Pattern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B5C69-0BFF-4EA3-B23A-8CC180937B74}"/>
              </a:ext>
            </a:extLst>
          </p:cNvPr>
          <p:cNvSpPr/>
          <p:nvPr/>
        </p:nvSpPr>
        <p:spPr bwMode="auto">
          <a:xfrm>
            <a:off x="408987" y="3014135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>
                <a:latin typeface="+mn-lt"/>
                <a:cs typeface="Calibri"/>
              </a:rPr>
              <a:t>Water Sources</a:t>
            </a:r>
          </a:p>
          <a:p>
            <a:pPr algn="ctr"/>
            <a:r>
              <a:rPr lang="en-US" sz="1300" dirty="0">
                <a:latin typeface="+mn-lt"/>
                <a:cs typeface="Calibri"/>
              </a:rPr>
              <a:t>(Canal, GW, Rainfed)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B4D47-D8C4-41F1-9FC0-F6E38103DB40}"/>
              </a:ext>
            </a:extLst>
          </p:cNvPr>
          <p:cNvSpPr/>
          <p:nvPr/>
        </p:nvSpPr>
        <p:spPr bwMode="auto">
          <a:xfrm>
            <a:off x="413135" y="3731102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Current and Target MIP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6CD50A-2E13-403A-9048-8A3162AFDDD2}"/>
              </a:ext>
            </a:extLst>
          </p:cNvPr>
          <p:cNvSpPr/>
          <p:nvPr/>
        </p:nvSpPr>
        <p:spPr bwMode="auto">
          <a:xfrm>
            <a:off x="390165" y="4443775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Socio - Impact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738FD-3E29-4F0C-B9D6-71382630E959}"/>
              </a:ext>
            </a:extLst>
          </p:cNvPr>
          <p:cNvSpPr/>
          <p:nvPr/>
        </p:nvSpPr>
        <p:spPr bwMode="auto">
          <a:xfrm>
            <a:off x="366041" y="5156448"/>
            <a:ext cx="1800000" cy="540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8430" tIns="29216" rIns="58430" bIns="29216" numCol="1" spcCol="0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  <a:cs typeface="Calibri"/>
              </a:rPr>
              <a:t>Market Information</a:t>
            </a:r>
          </a:p>
        </p:txBody>
      </p:sp>
      <p:pic>
        <p:nvPicPr>
          <p:cNvPr id="17" name="Content Placeholder 3" descr="pulses.jpg">
            <a:extLst>
              <a:ext uri="{FF2B5EF4-FFF2-40B4-BE49-F238E27FC236}">
                <a16:creationId xmlns:a16="http://schemas.microsoft.com/office/drawing/2014/main" id="{B6FB61FF-7F89-4D33-93FE-39DE551F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8205" y="1354733"/>
            <a:ext cx="1609476" cy="11249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3" descr="pulses.jpg">
            <a:extLst>
              <a:ext uri="{FF2B5EF4-FFF2-40B4-BE49-F238E27FC236}">
                <a16:creationId xmlns:a16="http://schemas.microsoft.com/office/drawing/2014/main" id="{82F384E5-F442-4A86-991F-52EF6038C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6877" y="2048102"/>
            <a:ext cx="1609477" cy="114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Content Placeholder 3" descr="pulses.jpg">
            <a:extLst>
              <a:ext uri="{FF2B5EF4-FFF2-40B4-BE49-F238E27FC236}">
                <a16:creationId xmlns:a16="http://schemas.microsoft.com/office/drawing/2014/main" id="{855056CA-F12A-46C9-842F-D0BA039754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220" y="2806623"/>
            <a:ext cx="1609478" cy="1138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Content Placeholder 3" descr="pulses.jpg">
            <a:extLst>
              <a:ext uri="{FF2B5EF4-FFF2-40B4-BE49-F238E27FC236}">
                <a16:creationId xmlns:a16="http://schemas.microsoft.com/office/drawing/2014/main" id="{50BB9B2E-CA0E-4656-A487-238695B5B7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152" y="3554135"/>
            <a:ext cx="1626821" cy="112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Content Placeholder 3" descr="pulses.jpg">
            <a:extLst>
              <a:ext uri="{FF2B5EF4-FFF2-40B4-BE49-F238E27FC236}">
                <a16:creationId xmlns:a16="http://schemas.microsoft.com/office/drawing/2014/main" id="{7218E68A-4535-4264-BE39-E87F4BE87A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24" y="4308655"/>
            <a:ext cx="1609477" cy="11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88D778-A6D3-4B7A-8021-AD1C436D04C3}"/>
              </a:ext>
            </a:extLst>
          </p:cNvPr>
          <p:cNvCxnSpPr>
            <a:cxnSpLocks/>
          </p:cNvCxnSpPr>
          <p:nvPr/>
        </p:nvCxnSpPr>
        <p:spPr bwMode="auto">
          <a:xfrm>
            <a:off x="4711766" y="3275617"/>
            <a:ext cx="50643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FD3B689-1928-45CF-972A-D6947B78659A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 bwMode="auto">
          <a:xfrm>
            <a:off x="2220682" y="1124786"/>
            <a:ext cx="476745" cy="215083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1D4EDBC-1035-4612-AB33-3B391C518CCF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 bwMode="auto">
          <a:xfrm>
            <a:off x="2220682" y="1843546"/>
            <a:ext cx="476745" cy="143207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C32DAB6-D69F-421C-99B2-0389FA3B9BF2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 bwMode="auto">
          <a:xfrm>
            <a:off x="2208987" y="2554426"/>
            <a:ext cx="488440" cy="72119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6B9AFF5-F7AB-458C-A56E-AA0B832977BE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 bwMode="auto">
          <a:xfrm flipV="1">
            <a:off x="2208987" y="3275617"/>
            <a:ext cx="488440" cy="8518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51CD774-3791-4F4B-B9D3-A54242DBD67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 bwMode="auto">
          <a:xfrm flipV="1">
            <a:off x="2213135" y="3275617"/>
            <a:ext cx="484292" cy="725485"/>
          </a:xfrm>
          <a:prstGeom prst="bentConnector3">
            <a:avLst>
              <a:gd name="adj1" fmla="val 4644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C1A2B73-A988-4E70-A7D2-F574F7A91218}"/>
              </a:ext>
            </a:extLst>
          </p:cNvPr>
          <p:cNvCxnSpPr>
            <a:cxnSpLocks/>
            <a:stCxn id="15" idx="3"/>
            <a:endCxn id="7" idx="1"/>
          </p:cNvCxnSpPr>
          <p:nvPr/>
        </p:nvCxnSpPr>
        <p:spPr bwMode="auto">
          <a:xfrm flipV="1">
            <a:off x="2190165" y="3275617"/>
            <a:ext cx="507262" cy="1438158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7A04F1A-AEF1-40DD-A87B-A30199CCFFC9}"/>
              </a:ext>
            </a:extLst>
          </p:cNvPr>
          <p:cNvCxnSpPr>
            <a:cxnSpLocks/>
            <a:stCxn id="16" idx="3"/>
            <a:endCxn id="7" idx="1"/>
          </p:cNvCxnSpPr>
          <p:nvPr/>
        </p:nvCxnSpPr>
        <p:spPr bwMode="auto">
          <a:xfrm flipV="1">
            <a:off x="2166041" y="3275617"/>
            <a:ext cx="531386" cy="2150831"/>
          </a:xfrm>
          <a:prstGeom prst="bentConnector3">
            <a:avLst>
              <a:gd name="adj1" fmla="val 5249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8769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132" y="1970410"/>
            <a:ext cx="7928293" cy="450478"/>
          </a:xfrm>
        </p:spPr>
        <p:txBody>
          <a:bodyPr/>
          <a:lstStyle/>
          <a:p>
            <a:r>
              <a:rPr lang="en-US" sz="1600" dirty="0"/>
              <a:t>Create Unique Farmer ID that can be used to identify all farmer details and benefits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Farmer Registration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F56C9-A191-40A9-A29E-DB579434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20" y="2358138"/>
            <a:ext cx="3895845" cy="352831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0AE2532-1560-480C-A5AC-E011557E275E}"/>
              </a:ext>
            </a:extLst>
          </p:cNvPr>
          <p:cNvSpPr txBox="1">
            <a:spLocks/>
          </p:cNvSpPr>
          <p:nvPr/>
        </p:nvSpPr>
        <p:spPr bwMode="auto">
          <a:xfrm>
            <a:off x="460131" y="2730004"/>
            <a:ext cx="2592288" cy="1738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7851" tIns="38922" rIns="77851" bIns="38922" numCol="1" anchor="t" anchorCtr="0" compatLnSpc="1"/>
          <a:lstStyle>
            <a:lvl1pPr marL="297815" indent="-297815" algn="l" defTabSz="78041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7650" algn="l" defTabSz="78041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105" indent="-186690" algn="l" defTabSz="78041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345" indent="-197485" algn="l" defTabSz="78041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520" indent="-185420" algn="l" defTabSz="78041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90" indent="-194945" algn="l" defTabSz="779145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80" indent="-194945" algn="l" defTabSz="779145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635" indent="-194945" algn="l" defTabSz="779145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525" indent="-194945" algn="l" defTabSz="779145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Create authentic database of</a:t>
            </a:r>
          </a:p>
          <a:p>
            <a:pPr lvl="1"/>
            <a:r>
              <a:rPr lang="en-US" sz="1400" dirty="0"/>
              <a:t>Farmer details (Owner and Tenant)</a:t>
            </a:r>
          </a:p>
          <a:p>
            <a:pPr lvl="1"/>
            <a:r>
              <a:rPr lang="en-US" sz="1400" dirty="0"/>
              <a:t>Land details (owned and cultivation Land)</a:t>
            </a:r>
          </a:p>
          <a:p>
            <a:pPr lvl="1"/>
            <a:r>
              <a:rPr lang="en-US" sz="1400" dirty="0"/>
              <a:t>Crop and extent details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34536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Farmer Registration Workflow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2348880"/>
            <a:ext cx="1656184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Farmer Registration using </a:t>
            </a:r>
            <a:r>
              <a:rPr lang="en-US" sz="1400" dirty="0" err="1">
                <a:solidFill>
                  <a:srgbClr val="FFFFFF"/>
                </a:solidFill>
                <a:latin typeface="Calibri"/>
                <a:cs typeface="Calibri"/>
              </a:rPr>
              <a:t>eKYC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(Owner/Tenant)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635896" y="2348880"/>
            <a:ext cx="1440160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Automated Exception </a:t>
            </a:r>
            <a:r>
              <a:rPr lang="en-US" sz="1400" dirty="0" err="1">
                <a:solidFill>
                  <a:srgbClr val="FFFFFF"/>
                </a:solidFill>
                <a:latin typeface="Calibri"/>
                <a:cs typeface="Calibri"/>
              </a:rPr>
              <a:t>Mgmt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12160" y="2348880"/>
            <a:ext cx="1440160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Public Display of List at Gram </a:t>
            </a:r>
            <a:r>
              <a:rPr lang="en-US" sz="1400" dirty="0" err="1">
                <a:solidFill>
                  <a:srgbClr val="FFFFFF"/>
                </a:solidFill>
                <a:latin typeface="Calibri"/>
                <a:cs typeface="Calibri"/>
              </a:rPr>
              <a:t>Panchayat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2160" y="3933056"/>
            <a:ext cx="1440160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Grievance </a:t>
            </a:r>
            <a:r>
              <a:rPr lang="en-US" sz="1400" dirty="0" err="1">
                <a:solidFill>
                  <a:srgbClr val="FFFFFF"/>
                </a:solidFill>
                <a:latin typeface="Calibri"/>
                <a:cs typeface="Calibri"/>
              </a:rPr>
              <a:t>Redressal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by MAO and VRO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635896" y="3933056"/>
            <a:ext cx="1440160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Triaged Farmer database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43608" y="3933056"/>
            <a:ext cx="1656184" cy="936104"/>
          </a:xfrm>
          <a:prstGeom prst="roundRect">
            <a:avLst/>
          </a:prstGeom>
          <a:solidFill>
            <a:srgbClr val="0E71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5670" eaLnBrk="1" hangingPunct="1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Issue </a:t>
            </a:r>
            <a:r>
              <a:rPr lang="en-US" sz="1400" dirty="0" err="1">
                <a:solidFill>
                  <a:srgbClr val="FFFFFF"/>
                </a:solidFill>
                <a:latin typeface="Calibri"/>
                <a:cs typeface="Calibri"/>
              </a:rPr>
              <a:t>CoC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2699792" y="2816932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 bwMode="auto">
          <a:xfrm>
            <a:off x="5076056" y="2816932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 bwMode="auto">
          <a:xfrm>
            <a:off x="6732240" y="3284984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9" name="Straight Arrow Connector 18"/>
          <p:cNvCxnSpPr>
            <a:stCxn id="9" idx="1"/>
            <a:endCxn id="10" idx="3"/>
          </p:cNvCxnSpPr>
          <p:nvPr/>
        </p:nvCxnSpPr>
        <p:spPr bwMode="auto">
          <a:xfrm flipH="1">
            <a:off x="5076056" y="4401108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21" name="Straight Arrow Connector 20"/>
          <p:cNvCxnSpPr>
            <a:stCxn id="10" idx="1"/>
            <a:endCxn id="11" idx="3"/>
          </p:cNvCxnSpPr>
          <p:nvPr/>
        </p:nvCxnSpPr>
        <p:spPr bwMode="auto">
          <a:xfrm flipH="1">
            <a:off x="2699792" y="4401108"/>
            <a:ext cx="9361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1808597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F92E9BAB-AC27-401A-9CFF-4A701539AE0D}"/>
              </a:ext>
            </a:extLst>
          </p:cNvPr>
          <p:cNvSpPr/>
          <p:nvPr/>
        </p:nvSpPr>
        <p:spPr bwMode="auto">
          <a:xfrm>
            <a:off x="286986" y="1282382"/>
            <a:ext cx="5293126" cy="417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2CD104-5E39-4435-8656-1700DEA6FC62}"/>
              </a:ext>
            </a:extLst>
          </p:cNvPr>
          <p:cNvSpPr/>
          <p:nvPr/>
        </p:nvSpPr>
        <p:spPr bwMode="auto">
          <a:xfrm>
            <a:off x="3867831" y="1153824"/>
            <a:ext cx="1510241" cy="3787343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79C0D-EEDC-407B-96B0-C1CC566D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1" y="84509"/>
            <a:ext cx="8223738" cy="1143000"/>
          </a:xfrm>
        </p:spPr>
        <p:txBody>
          <a:bodyPr/>
          <a:lstStyle/>
          <a:p>
            <a:r>
              <a:rPr lang="en-IN" sz="3600" dirty="0"/>
              <a:t>Date of Sowing Advisories</a:t>
            </a: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6F8A10B1-6BA2-4E3F-A4D9-9F45FC2448E4}"/>
              </a:ext>
            </a:extLst>
          </p:cNvPr>
          <p:cNvSpPr/>
          <p:nvPr/>
        </p:nvSpPr>
        <p:spPr bwMode="auto">
          <a:xfrm>
            <a:off x="1928613" y="4307811"/>
            <a:ext cx="1418639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Soil Moisture</a:t>
            </a:r>
          </a:p>
        </p:txBody>
      </p:sp>
      <p:sp>
        <p:nvSpPr>
          <p:cNvPr id="31" name="Rectangle: Rounded Corners 11">
            <a:extLst>
              <a:ext uri="{FF2B5EF4-FFF2-40B4-BE49-F238E27FC236}">
                <a16:creationId xmlns:a16="http://schemas.microsoft.com/office/drawing/2014/main" id="{62BC9FCC-7C44-49C6-9DCE-9686FDDB3ECD}"/>
              </a:ext>
            </a:extLst>
          </p:cNvPr>
          <p:cNvSpPr/>
          <p:nvPr/>
        </p:nvSpPr>
        <p:spPr bwMode="auto">
          <a:xfrm>
            <a:off x="161741" y="2264675"/>
            <a:ext cx="1943351" cy="1246315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Crop Specific Water Requirement at Critical Stages</a:t>
            </a:r>
          </a:p>
        </p:txBody>
      </p:sp>
      <p:sp>
        <p:nvSpPr>
          <p:cNvPr id="33" name="Rectangle: Rounded Corners 11">
            <a:extLst>
              <a:ext uri="{FF2B5EF4-FFF2-40B4-BE49-F238E27FC236}">
                <a16:creationId xmlns:a16="http://schemas.microsoft.com/office/drawing/2014/main" id="{AE990AD1-081A-4C82-B686-B08BED23A5AB}"/>
              </a:ext>
            </a:extLst>
          </p:cNvPr>
          <p:cNvSpPr/>
          <p:nvPr/>
        </p:nvSpPr>
        <p:spPr bwMode="auto">
          <a:xfrm>
            <a:off x="533824" y="4296321"/>
            <a:ext cx="12128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Soil Type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31E9909C-933B-4D01-942A-E986D4FC535A}"/>
              </a:ext>
            </a:extLst>
          </p:cNvPr>
          <p:cNvSpPr/>
          <p:nvPr/>
        </p:nvSpPr>
        <p:spPr bwMode="auto">
          <a:xfrm>
            <a:off x="3801071" y="1185247"/>
            <a:ext cx="1600923" cy="3822852"/>
          </a:xfrm>
          <a:prstGeom prst="plaque">
            <a:avLst/>
          </a:prstGeom>
          <a:noFill/>
          <a:ln w="9525" cap="flat" cmpd="sng" algn="ctr">
            <a:noFill/>
            <a:prstDash val="dash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AI based Sowing Advisories</a:t>
            </a:r>
          </a:p>
          <a:p>
            <a:pPr marL="0" marR="0" lvl="0" indent="0" algn="ct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Model for</a:t>
            </a:r>
          </a:p>
          <a:p>
            <a:pPr marL="0" marR="0" lvl="0" indent="0" algn="ct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Ground Nut, Cotton, Maize, Pulses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35" name="Rectangle: Rounded Corners 11">
            <a:extLst>
              <a:ext uri="{FF2B5EF4-FFF2-40B4-BE49-F238E27FC236}">
                <a16:creationId xmlns:a16="http://schemas.microsoft.com/office/drawing/2014/main" id="{3B94A402-9E3A-42DD-B3B4-C4F352556D10}"/>
              </a:ext>
            </a:extLst>
          </p:cNvPr>
          <p:cNvSpPr/>
          <p:nvPr/>
        </p:nvSpPr>
        <p:spPr bwMode="auto">
          <a:xfrm>
            <a:off x="1813296" y="2460233"/>
            <a:ext cx="16519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Weather Forecast Data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40F9508E-729D-4922-A54D-768A4D738ACB}"/>
              </a:ext>
            </a:extLst>
          </p:cNvPr>
          <p:cNvSpPr/>
          <p:nvPr/>
        </p:nvSpPr>
        <p:spPr bwMode="auto">
          <a:xfrm>
            <a:off x="6107328" y="3829789"/>
            <a:ext cx="2843084" cy="679331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  <a:latin typeface="Calibri"/>
                <a:cs typeface="+mn-cs"/>
              </a:rPr>
              <a:t>Advisory Summary Reports </a:t>
            </a: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BB75F670-FEBD-4600-A0EB-028C780EE652}"/>
              </a:ext>
            </a:extLst>
          </p:cNvPr>
          <p:cNvSpPr/>
          <p:nvPr/>
        </p:nvSpPr>
        <p:spPr bwMode="auto">
          <a:xfrm>
            <a:off x="6039067" y="1602677"/>
            <a:ext cx="2858603" cy="735239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IN" sz="1600" b="1" dirty="0">
                <a:solidFill>
                  <a:srgbClr val="000000"/>
                </a:solidFill>
                <a:latin typeface="Calibri"/>
              </a:rPr>
              <a:t>Field Preparation Advisories</a:t>
            </a:r>
          </a:p>
        </p:txBody>
      </p:sp>
      <p:sp>
        <p:nvSpPr>
          <p:cNvPr id="38" name="Rectangle: Rounded Corners 12">
            <a:extLst>
              <a:ext uri="{FF2B5EF4-FFF2-40B4-BE49-F238E27FC236}">
                <a16:creationId xmlns:a16="http://schemas.microsoft.com/office/drawing/2014/main" id="{5DF84B58-ADE1-4CD1-ABEA-5C19C9E4562C}"/>
              </a:ext>
            </a:extLst>
          </p:cNvPr>
          <p:cNvSpPr/>
          <p:nvPr/>
        </p:nvSpPr>
        <p:spPr bwMode="auto">
          <a:xfrm>
            <a:off x="6073198" y="2751704"/>
            <a:ext cx="2858602" cy="679332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>
                <a:solidFill>
                  <a:srgbClr val="000000"/>
                </a:solidFill>
                <a:latin typeface="Calibri"/>
              </a:rPr>
              <a:t>Sowing Advisories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Image result for crop water icons png">
            <a:extLst>
              <a:ext uri="{FF2B5EF4-FFF2-40B4-BE49-F238E27FC236}">
                <a16:creationId xmlns:a16="http://schemas.microsoft.com/office/drawing/2014/main" id="{A34B5BF1-C7FD-4B6E-AE1E-EFA3A347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" y="3355746"/>
            <a:ext cx="1212843" cy="12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4A59A83-8FE7-428C-9A65-2613660A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84" y="3435548"/>
            <a:ext cx="880366" cy="110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tering crops icons png">
            <a:extLst>
              <a:ext uri="{FF2B5EF4-FFF2-40B4-BE49-F238E27FC236}">
                <a16:creationId xmlns:a16="http://schemas.microsoft.com/office/drawing/2014/main" id="{A4058DF6-E41C-4CDB-ACEF-046984C2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2" y="1185246"/>
            <a:ext cx="1036054" cy="11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eather icons png">
            <a:extLst>
              <a:ext uri="{FF2B5EF4-FFF2-40B4-BE49-F238E27FC236}">
                <a16:creationId xmlns:a16="http://schemas.microsoft.com/office/drawing/2014/main" id="{F6B9B5AF-162F-4CB9-82C6-4130BF0E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6" y="1314601"/>
            <a:ext cx="1047853" cy="10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28C7F1-D8DE-492B-A46A-4EBAFEB361A3}"/>
              </a:ext>
            </a:extLst>
          </p:cNvPr>
          <p:cNvSpPr/>
          <p:nvPr/>
        </p:nvSpPr>
        <p:spPr bwMode="auto">
          <a:xfrm>
            <a:off x="246330" y="1124744"/>
            <a:ext cx="3092161" cy="38164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D73FA552-684B-4127-BF69-654DA368D0EB}"/>
              </a:ext>
            </a:extLst>
          </p:cNvPr>
          <p:cNvCxnSpPr>
            <a:cxnSpLocks/>
            <a:stCxn id="9" idx="3"/>
            <a:endCxn id="97" idx="1"/>
          </p:cNvCxnSpPr>
          <p:nvPr/>
        </p:nvCxnSpPr>
        <p:spPr bwMode="auto">
          <a:xfrm>
            <a:off x="3338491" y="3032956"/>
            <a:ext cx="5293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E1875A64-24BC-4D37-B584-320CC2B644EC}"/>
              </a:ext>
            </a:extLst>
          </p:cNvPr>
          <p:cNvCxnSpPr>
            <a:cxnSpLocks/>
          </p:cNvCxnSpPr>
          <p:nvPr/>
        </p:nvCxnSpPr>
        <p:spPr bwMode="auto">
          <a:xfrm>
            <a:off x="5523938" y="2025964"/>
            <a:ext cx="4220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CF273CE-CC3A-4536-B321-C851598D3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9456" y="3183886"/>
            <a:ext cx="42200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ED8D08A-A78A-40FD-B7AF-779D46D65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3938" y="4223770"/>
            <a:ext cx="4375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Rectangle: Rounded Corners 23">
            <a:extLst>
              <a:ext uri="{FF2B5EF4-FFF2-40B4-BE49-F238E27FC236}">
                <a16:creationId xmlns:a16="http://schemas.microsoft.com/office/drawing/2014/main" id="{E1B1FFA8-1077-4581-A628-3BE31522E932}"/>
              </a:ext>
            </a:extLst>
          </p:cNvPr>
          <p:cNvSpPr/>
          <p:nvPr/>
        </p:nvSpPr>
        <p:spPr bwMode="auto">
          <a:xfrm>
            <a:off x="251521" y="5547610"/>
            <a:ext cx="5243506" cy="334952"/>
          </a:xfrm>
          <a:prstGeom prst="roundRect">
            <a:avLst>
              <a:gd name="adj" fmla="val 4719"/>
            </a:avLst>
          </a:prstGeom>
          <a:solidFill>
            <a:srgbClr val="FF99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dirty="0">
                <a:latin typeface="+mn-lt"/>
              </a:rPr>
              <a:t>Crop Specific Alerts to Field officers</a:t>
            </a:r>
            <a:endParaRPr kumimoji="0" lang="en-I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0" name="Rectangle: Rounded Corners 24">
            <a:extLst>
              <a:ext uri="{FF2B5EF4-FFF2-40B4-BE49-F238E27FC236}">
                <a16:creationId xmlns:a16="http://schemas.microsoft.com/office/drawing/2014/main" id="{B424BE5E-3CEB-47AE-8E85-B099F098124E}"/>
              </a:ext>
            </a:extLst>
          </p:cNvPr>
          <p:cNvSpPr/>
          <p:nvPr/>
        </p:nvSpPr>
        <p:spPr bwMode="auto">
          <a:xfrm>
            <a:off x="251521" y="5922440"/>
            <a:ext cx="5243506" cy="368447"/>
          </a:xfrm>
          <a:prstGeom prst="roundRect">
            <a:avLst>
              <a:gd name="adj" fmla="val 4719"/>
            </a:avLst>
          </a:prstGeom>
          <a:solidFill>
            <a:srgbClr val="FF99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</a:rPr>
              <a:t>Ensures maximum success rate of Crops </a:t>
            </a:r>
          </a:p>
        </p:txBody>
      </p:sp>
      <p:sp>
        <p:nvSpPr>
          <p:cNvPr id="101" name="Rectangle: Rounded Corners 25">
            <a:extLst>
              <a:ext uri="{FF2B5EF4-FFF2-40B4-BE49-F238E27FC236}">
                <a16:creationId xmlns:a16="http://schemas.microsoft.com/office/drawing/2014/main" id="{512A1E45-558C-423A-B496-4365CF1DBFFB}"/>
              </a:ext>
            </a:extLst>
          </p:cNvPr>
          <p:cNvSpPr/>
          <p:nvPr/>
        </p:nvSpPr>
        <p:spPr bwMode="auto">
          <a:xfrm>
            <a:off x="251520" y="6330766"/>
            <a:ext cx="5243507" cy="368447"/>
          </a:xfrm>
          <a:prstGeom prst="roundRect">
            <a:avLst>
              <a:gd name="adj" fmla="val 4719"/>
            </a:avLst>
          </a:prstGeom>
          <a:solidFill>
            <a:srgbClr val="FF99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</a:rPr>
              <a:t>Considers the Dry Spells which may arise</a:t>
            </a:r>
          </a:p>
        </p:txBody>
      </p:sp>
      <p:sp>
        <p:nvSpPr>
          <p:cNvPr id="102" name="Rectangle: Rounded Corners 31">
            <a:extLst>
              <a:ext uri="{FF2B5EF4-FFF2-40B4-BE49-F238E27FC236}">
                <a16:creationId xmlns:a16="http://schemas.microsoft.com/office/drawing/2014/main" id="{48F39927-6530-4B97-8744-21BA5F16E902}"/>
              </a:ext>
            </a:extLst>
          </p:cNvPr>
          <p:cNvSpPr/>
          <p:nvPr/>
        </p:nvSpPr>
        <p:spPr bwMode="auto">
          <a:xfrm>
            <a:off x="251520" y="5139285"/>
            <a:ext cx="5243505" cy="368447"/>
          </a:xfrm>
          <a:prstGeom prst="roundRect">
            <a:avLst>
              <a:gd name="adj" fmla="val 4719"/>
            </a:avLst>
          </a:prstGeom>
          <a:solidFill>
            <a:srgbClr val="FF9900">
              <a:alpha val="8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  <a:latin typeface="Calibri"/>
                <a:cs typeface="+mn-cs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2481038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F92E9BAB-AC27-401A-9CFF-4A701539AE0D}"/>
              </a:ext>
            </a:extLst>
          </p:cNvPr>
          <p:cNvSpPr/>
          <p:nvPr/>
        </p:nvSpPr>
        <p:spPr bwMode="auto">
          <a:xfrm>
            <a:off x="286986" y="1282382"/>
            <a:ext cx="5293126" cy="417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2CD104-5E39-4435-8656-1700DEA6FC62}"/>
              </a:ext>
            </a:extLst>
          </p:cNvPr>
          <p:cNvSpPr/>
          <p:nvPr/>
        </p:nvSpPr>
        <p:spPr bwMode="auto">
          <a:xfrm>
            <a:off x="3867831" y="1153824"/>
            <a:ext cx="1510241" cy="3787343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79C0D-EEDC-407B-96B0-C1CC566D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1" y="112644"/>
            <a:ext cx="8223738" cy="1143000"/>
          </a:xfrm>
        </p:spPr>
        <p:txBody>
          <a:bodyPr/>
          <a:lstStyle/>
          <a:p>
            <a:r>
              <a:rPr lang="en-IN" sz="3600" dirty="0"/>
              <a:t>Soil Moisture Stress Advisories</a:t>
            </a: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6F8A10B1-6BA2-4E3F-A4D9-9F45FC2448E4}"/>
              </a:ext>
            </a:extLst>
          </p:cNvPr>
          <p:cNvSpPr/>
          <p:nvPr/>
        </p:nvSpPr>
        <p:spPr bwMode="auto">
          <a:xfrm>
            <a:off x="1928613" y="4307811"/>
            <a:ext cx="1418639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Satellite Based</a:t>
            </a:r>
          </a:p>
        </p:txBody>
      </p:sp>
      <p:sp>
        <p:nvSpPr>
          <p:cNvPr id="31" name="Rectangle: Rounded Corners 11">
            <a:extLst>
              <a:ext uri="{FF2B5EF4-FFF2-40B4-BE49-F238E27FC236}">
                <a16:creationId xmlns:a16="http://schemas.microsoft.com/office/drawing/2014/main" id="{62BC9FCC-7C44-49C6-9DCE-9686FDDB3ECD}"/>
              </a:ext>
            </a:extLst>
          </p:cNvPr>
          <p:cNvSpPr/>
          <p:nvPr/>
        </p:nvSpPr>
        <p:spPr bwMode="auto">
          <a:xfrm>
            <a:off x="97072" y="2376655"/>
            <a:ext cx="1943351" cy="497633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Crop Acreage</a:t>
            </a:r>
          </a:p>
        </p:txBody>
      </p:sp>
      <p:sp>
        <p:nvSpPr>
          <p:cNvPr id="33" name="Rectangle: Rounded Corners 11">
            <a:extLst>
              <a:ext uri="{FF2B5EF4-FFF2-40B4-BE49-F238E27FC236}">
                <a16:creationId xmlns:a16="http://schemas.microsoft.com/office/drawing/2014/main" id="{AE990AD1-081A-4C82-B686-B08BED23A5AB}"/>
              </a:ext>
            </a:extLst>
          </p:cNvPr>
          <p:cNvSpPr/>
          <p:nvPr/>
        </p:nvSpPr>
        <p:spPr bwMode="auto">
          <a:xfrm>
            <a:off x="533824" y="4296321"/>
            <a:ext cx="12128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Rainfall and Weather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31E9909C-933B-4D01-942A-E986D4FC535A}"/>
              </a:ext>
            </a:extLst>
          </p:cNvPr>
          <p:cNvSpPr/>
          <p:nvPr/>
        </p:nvSpPr>
        <p:spPr bwMode="auto">
          <a:xfrm>
            <a:off x="3801071" y="1185247"/>
            <a:ext cx="1600923" cy="3822852"/>
          </a:xfrm>
          <a:prstGeom prst="plaque">
            <a:avLst/>
          </a:prstGeom>
          <a:noFill/>
          <a:ln w="9525" cap="flat" cmpd="sng" algn="ctr">
            <a:noFill/>
            <a:prstDash val="dash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5988" eaLnBrk="1" hangingPunct="1">
              <a:defRPr/>
            </a:pPr>
            <a:r>
              <a:rPr lang="en-US" sz="1400" dirty="0">
                <a:solidFill>
                  <a:srgbClr val="000000"/>
                </a:solidFill>
              </a:rPr>
              <a:t>AI based Soil Moisture Stress Models for </a:t>
            </a:r>
          </a:p>
          <a:p>
            <a:pPr lvl="0" algn="ctr" defTabSz="915988" eaLnBrk="1" hangingPunct="1">
              <a:defRPr/>
            </a:pPr>
            <a:r>
              <a:rPr lang="en-US" sz="1400" b="1" dirty="0">
                <a:solidFill>
                  <a:srgbClr val="000000"/>
                </a:solidFill>
              </a:rPr>
              <a:t>Ground Nut, Cotton, Pulses, and other rainfed crops</a:t>
            </a:r>
          </a:p>
        </p:txBody>
      </p:sp>
      <p:sp>
        <p:nvSpPr>
          <p:cNvPr id="35" name="Rectangle: Rounded Corners 11">
            <a:extLst>
              <a:ext uri="{FF2B5EF4-FFF2-40B4-BE49-F238E27FC236}">
                <a16:creationId xmlns:a16="http://schemas.microsoft.com/office/drawing/2014/main" id="{3B94A402-9E3A-42DD-B3B4-C4F352556D10}"/>
              </a:ext>
            </a:extLst>
          </p:cNvPr>
          <p:cNvSpPr/>
          <p:nvPr/>
        </p:nvSpPr>
        <p:spPr bwMode="auto">
          <a:xfrm>
            <a:off x="1813296" y="2460233"/>
            <a:ext cx="16519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Weather Forecast Data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40F9508E-729D-4922-A54D-768A4D738ACB}"/>
              </a:ext>
            </a:extLst>
          </p:cNvPr>
          <p:cNvSpPr/>
          <p:nvPr/>
        </p:nvSpPr>
        <p:spPr bwMode="auto">
          <a:xfrm>
            <a:off x="6107328" y="3829789"/>
            <a:ext cx="2843084" cy="679331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Amount of Water Required for Saving the Farm</a:t>
            </a: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BB75F670-FEBD-4600-A0EB-028C780EE652}"/>
              </a:ext>
            </a:extLst>
          </p:cNvPr>
          <p:cNvSpPr/>
          <p:nvPr/>
        </p:nvSpPr>
        <p:spPr bwMode="auto">
          <a:xfrm>
            <a:off x="6039067" y="1602677"/>
            <a:ext cx="2858603" cy="735239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Crop Water Need – </a:t>
            </a:r>
          </a:p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Next 10 Days</a:t>
            </a:r>
          </a:p>
        </p:txBody>
      </p:sp>
      <p:sp>
        <p:nvSpPr>
          <p:cNvPr id="38" name="Rectangle: Rounded Corners 12">
            <a:extLst>
              <a:ext uri="{FF2B5EF4-FFF2-40B4-BE49-F238E27FC236}">
                <a16:creationId xmlns:a16="http://schemas.microsoft.com/office/drawing/2014/main" id="{5DF84B58-ADE1-4CD1-ABEA-5C19C9E4562C}"/>
              </a:ext>
            </a:extLst>
          </p:cNvPr>
          <p:cNvSpPr/>
          <p:nvPr/>
        </p:nvSpPr>
        <p:spPr bwMode="auto">
          <a:xfrm>
            <a:off x="6073198" y="2751704"/>
            <a:ext cx="2858602" cy="679332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Identify Parts with Severe Dry Spell </a:t>
            </a:r>
          </a:p>
        </p:txBody>
      </p:sp>
      <p:pic>
        <p:nvPicPr>
          <p:cNvPr id="1034" name="Picture 10" descr="Image result for weather icons png">
            <a:extLst>
              <a:ext uri="{FF2B5EF4-FFF2-40B4-BE49-F238E27FC236}">
                <a16:creationId xmlns:a16="http://schemas.microsoft.com/office/drawing/2014/main" id="{F6B9B5AF-162F-4CB9-82C6-4130BF0E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6" y="1314601"/>
            <a:ext cx="1047853" cy="10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28C7F1-D8DE-492B-A46A-4EBAFEB361A3}"/>
              </a:ext>
            </a:extLst>
          </p:cNvPr>
          <p:cNvSpPr/>
          <p:nvPr/>
        </p:nvSpPr>
        <p:spPr bwMode="auto">
          <a:xfrm>
            <a:off x="246330" y="1124744"/>
            <a:ext cx="3092161" cy="38164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D73FA552-684B-4127-BF69-654DA368D0EB}"/>
              </a:ext>
            </a:extLst>
          </p:cNvPr>
          <p:cNvCxnSpPr>
            <a:cxnSpLocks/>
            <a:stCxn id="9" idx="3"/>
            <a:endCxn id="97" idx="1"/>
          </p:cNvCxnSpPr>
          <p:nvPr/>
        </p:nvCxnSpPr>
        <p:spPr bwMode="auto">
          <a:xfrm>
            <a:off x="3338491" y="3032956"/>
            <a:ext cx="5293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E1875A64-24BC-4D37-B584-320CC2B644EC}"/>
              </a:ext>
            </a:extLst>
          </p:cNvPr>
          <p:cNvCxnSpPr>
            <a:cxnSpLocks/>
          </p:cNvCxnSpPr>
          <p:nvPr/>
        </p:nvCxnSpPr>
        <p:spPr bwMode="auto">
          <a:xfrm>
            <a:off x="5523938" y="2025964"/>
            <a:ext cx="4220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CF273CE-CC3A-4536-B321-C851598D3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9456" y="3183886"/>
            <a:ext cx="42200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ED8D08A-A78A-40FD-B7AF-779D46D65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3938" y="4223770"/>
            <a:ext cx="4375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DC20F919-9529-4DDA-A95D-4E853E11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1" y="5072093"/>
            <a:ext cx="6622338" cy="1634829"/>
          </a:xfrm>
          <a:solidFill>
            <a:srgbClr val="FF9900">
              <a:alpha val="8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A decision support dashboard that will raise advisory on </a:t>
            </a:r>
            <a:endParaRPr lang="en-IN" sz="2000" dirty="0">
              <a:solidFill>
                <a:srgbClr val="000000"/>
              </a:solidFill>
            </a:endParaRPr>
          </a:p>
          <a:p>
            <a:pPr marL="731129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When should the irrigation be done, and build a irrigation schedule for water user associations</a:t>
            </a:r>
            <a:endParaRPr lang="en-IN" sz="2000" dirty="0">
              <a:cs typeface="Arial" panose="020B0604020202020204" pitchFamily="34" charset="0"/>
            </a:endParaRPr>
          </a:p>
          <a:p>
            <a:pPr marL="731129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Amount of water required for irrigation</a:t>
            </a:r>
          </a:p>
          <a:p>
            <a:pPr marL="731129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Nearby available water sources</a:t>
            </a:r>
            <a:endParaRPr lang="en-IN" sz="2000" dirty="0">
              <a:cs typeface="Arial" panose="020B0604020202020204" pitchFamily="34" charset="0"/>
            </a:endParaRPr>
          </a:p>
          <a:p>
            <a:pPr indent="1352" algn="ctr">
              <a:spcBef>
                <a:spcPct val="0"/>
              </a:spcBef>
            </a:pPr>
            <a:endParaRPr lang="en-IN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 for Crop Acreage icons png">
            <a:extLst>
              <a:ext uri="{FF2B5EF4-FFF2-40B4-BE49-F238E27FC236}">
                <a16:creationId xmlns:a16="http://schemas.microsoft.com/office/drawing/2014/main" id="{52130137-83C2-4246-9C55-7248A5A0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1" y="1358243"/>
            <a:ext cx="1047853" cy="10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BF8DAC7-F317-4531-8FC2-E3B4C28B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7" y="3202500"/>
            <a:ext cx="905662" cy="9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2CDCBD3A-FDD7-4018-8D21-00D81DC6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28" y="3248577"/>
            <a:ext cx="859585" cy="8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795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est icons png">
            <a:extLst>
              <a:ext uri="{FF2B5EF4-FFF2-40B4-BE49-F238E27FC236}">
                <a16:creationId xmlns:a16="http://schemas.microsoft.com/office/drawing/2014/main" id="{3EB8D1C6-0A54-44E4-BF52-01EFE05E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4" y="3091370"/>
            <a:ext cx="957010" cy="13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F92E9BAB-AC27-401A-9CFF-4A701539AE0D}"/>
              </a:ext>
            </a:extLst>
          </p:cNvPr>
          <p:cNvSpPr/>
          <p:nvPr/>
        </p:nvSpPr>
        <p:spPr bwMode="auto">
          <a:xfrm>
            <a:off x="286986" y="1282382"/>
            <a:ext cx="5293126" cy="417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2CD104-5E39-4435-8656-1700DEA6FC62}"/>
              </a:ext>
            </a:extLst>
          </p:cNvPr>
          <p:cNvSpPr/>
          <p:nvPr/>
        </p:nvSpPr>
        <p:spPr bwMode="auto">
          <a:xfrm>
            <a:off x="3867831" y="1153824"/>
            <a:ext cx="1510241" cy="3787343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79C0D-EEDC-407B-96B0-C1CC566D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31" y="112644"/>
            <a:ext cx="8223738" cy="1143000"/>
          </a:xfrm>
        </p:spPr>
        <p:txBody>
          <a:bodyPr/>
          <a:lstStyle/>
          <a:p>
            <a:r>
              <a:rPr lang="en-IN" sz="3600" dirty="0"/>
              <a:t>Pest &amp; Disease Forecast Advisories</a:t>
            </a: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6F8A10B1-6BA2-4E3F-A4D9-9F45FC2448E4}"/>
              </a:ext>
            </a:extLst>
          </p:cNvPr>
          <p:cNvSpPr/>
          <p:nvPr/>
        </p:nvSpPr>
        <p:spPr bwMode="auto">
          <a:xfrm>
            <a:off x="1681799" y="4154520"/>
            <a:ext cx="1691278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lvl="1" algn="ctr">
              <a:defRPr/>
            </a:pPr>
            <a:r>
              <a:rPr lang="en-IN" sz="1600" dirty="0">
                <a:solidFill>
                  <a:srgbClr val="000000"/>
                </a:solidFill>
                <a:latin typeface="Calibri"/>
              </a:rPr>
              <a:t>ETL levels, if likely infestation</a:t>
            </a:r>
          </a:p>
        </p:txBody>
      </p:sp>
      <p:sp>
        <p:nvSpPr>
          <p:cNvPr id="31" name="Rectangle: Rounded Corners 11">
            <a:extLst>
              <a:ext uri="{FF2B5EF4-FFF2-40B4-BE49-F238E27FC236}">
                <a16:creationId xmlns:a16="http://schemas.microsoft.com/office/drawing/2014/main" id="{62BC9FCC-7C44-49C6-9DCE-9686FDDB3ECD}"/>
              </a:ext>
            </a:extLst>
          </p:cNvPr>
          <p:cNvSpPr/>
          <p:nvPr/>
        </p:nvSpPr>
        <p:spPr bwMode="auto">
          <a:xfrm>
            <a:off x="161741" y="2264675"/>
            <a:ext cx="1943351" cy="1246315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lvl="1" algn="ctr">
              <a:defRPr/>
            </a:pPr>
            <a:r>
              <a:rPr lang="en-IN" sz="1600" dirty="0">
                <a:solidFill>
                  <a:srgbClr val="000000"/>
                </a:solidFill>
                <a:latin typeface="Calibri"/>
              </a:rPr>
              <a:t>Date of Sowing of Crops</a:t>
            </a:r>
          </a:p>
        </p:txBody>
      </p:sp>
      <p:sp>
        <p:nvSpPr>
          <p:cNvPr id="33" name="Rectangle: Rounded Corners 11">
            <a:extLst>
              <a:ext uri="{FF2B5EF4-FFF2-40B4-BE49-F238E27FC236}">
                <a16:creationId xmlns:a16="http://schemas.microsoft.com/office/drawing/2014/main" id="{AE990AD1-081A-4C82-B686-B08BED23A5AB}"/>
              </a:ext>
            </a:extLst>
          </p:cNvPr>
          <p:cNvSpPr/>
          <p:nvPr/>
        </p:nvSpPr>
        <p:spPr bwMode="auto">
          <a:xfrm>
            <a:off x="307155" y="4169454"/>
            <a:ext cx="16519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450" lvl="1" algn="ctr">
              <a:defRPr/>
            </a:pPr>
            <a:r>
              <a:rPr lang="en-IN" sz="1600" dirty="0">
                <a:solidFill>
                  <a:srgbClr val="000000"/>
                </a:solidFill>
                <a:latin typeface="Calibri"/>
              </a:rPr>
              <a:t>Congenial conditions for pests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31E9909C-933B-4D01-942A-E986D4FC535A}"/>
              </a:ext>
            </a:extLst>
          </p:cNvPr>
          <p:cNvSpPr/>
          <p:nvPr/>
        </p:nvSpPr>
        <p:spPr bwMode="auto">
          <a:xfrm>
            <a:off x="3801071" y="1185247"/>
            <a:ext cx="1600923" cy="3822852"/>
          </a:xfrm>
          <a:prstGeom prst="plaque">
            <a:avLst/>
          </a:prstGeom>
          <a:noFill/>
          <a:ln w="9525" cap="flat" cmpd="sng" algn="ctr">
            <a:noFill/>
            <a:prstDash val="dash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5988"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AI based </a:t>
            </a:r>
          </a:p>
          <a:p>
            <a:pPr lvl="0" algn="ctr" defTabSz="915988"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Pest and Disease </a:t>
            </a:r>
          </a:p>
          <a:p>
            <a:pPr lvl="0" algn="ctr" defTabSz="915988"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Models for </a:t>
            </a:r>
          </a:p>
          <a:p>
            <a:pPr lvl="0" algn="ctr" defTabSz="915988">
              <a:defRPr/>
            </a:pPr>
            <a:r>
              <a:rPr lang="en-US" sz="1600" b="1" dirty="0">
                <a:solidFill>
                  <a:srgbClr val="000000"/>
                </a:solidFill>
                <a:latin typeface="Calibri"/>
              </a:rPr>
              <a:t>Ground Nut, Cotton, Pulses, Rice and other major crops</a:t>
            </a:r>
          </a:p>
        </p:txBody>
      </p:sp>
      <p:sp>
        <p:nvSpPr>
          <p:cNvPr id="35" name="Rectangle: Rounded Corners 11">
            <a:extLst>
              <a:ext uri="{FF2B5EF4-FFF2-40B4-BE49-F238E27FC236}">
                <a16:creationId xmlns:a16="http://schemas.microsoft.com/office/drawing/2014/main" id="{3B94A402-9E3A-42DD-B3B4-C4F352556D10}"/>
              </a:ext>
            </a:extLst>
          </p:cNvPr>
          <p:cNvSpPr/>
          <p:nvPr/>
        </p:nvSpPr>
        <p:spPr bwMode="auto">
          <a:xfrm>
            <a:off x="1813296" y="2460233"/>
            <a:ext cx="1651942" cy="709200"/>
          </a:xfrm>
          <a:prstGeom prst="roundRect">
            <a:avLst>
              <a:gd name="adj" fmla="val 471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0488" marR="0" lvl="1" indent="1352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Weather Forecast Data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40F9508E-729D-4922-A54D-768A4D738ACB}"/>
              </a:ext>
            </a:extLst>
          </p:cNvPr>
          <p:cNvSpPr/>
          <p:nvPr/>
        </p:nvSpPr>
        <p:spPr bwMode="auto">
          <a:xfrm>
            <a:off x="6107328" y="3829789"/>
            <a:ext cx="2843084" cy="679331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Is the intervention necessary? If yes, mitigation advisory </a:t>
            </a: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BB75F670-FEBD-4600-A0EB-028C780EE652}"/>
              </a:ext>
            </a:extLst>
          </p:cNvPr>
          <p:cNvSpPr/>
          <p:nvPr/>
        </p:nvSpPr>
        <p:spPr bwMode="auto">
          <a:xfrm>
            <a:off x="6039067" y="1602677"/>
            <a:ext cx="2858603" cy="735239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Predict the pests that are likely to infest - Next one week</a:t>
            </a:r>
          </a:p>
        </p:txBody>
      </p:sp>
      <p:sp>
        <p:nvSpPr>
          <p:cNvPr id="38" name="Rectangle: Rounded Corners 12">
            <a:extLst>
              <a:ext uri="{FF2B5EF4-FFF2-40B4-BE49-F238E27FC236}">
                <a16:creationId xmlns:a16="http://schemas.microsoft.com/office/drawing/2014/main" id="{5DF84B58-ADE1-4CD1-ABEA-5C19C9E4562C}"/>
              </a:ext>
            </a:extLst>
          </p:cNvPr>
          <p:cNvSpPr/>
          <p:nvPr/>
        </p:nvSpPr>
        <p:spPr bwMode="auto">
          <a:xfrm>
            <a:off x="6073198" y="2751704"/>
            <a:ext cx="2858602" cy="679332"/>
          </a:xfrm>
          <a:prstGeom prst="roundRect">
            <a:avLst>
              <a:gd name="adj" fmla="val 4719"/>
            </a:avLst>
          </a:prstGeo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1352" algn="ctr"/>
            <a:r>
              <a:rPr lang="en-US" sz="1600" b="1" dirty="0">
                <a:solidFill>
                  <a:srgbClr val="000000"/>
                </a:solidFill>
              </a:rPr>
              <a:t>Look at the field Economic Threshold Levels (ETL) </a:t>
            </a:r>
          </a:p>
        </p:txBody>
      </p:sp>
      <p:pic>
        <p:nvPicPr>
          <p:cNvPr id="1034" name="Picture 10" descr="Image result for weather icons png">
            <a:extLst>
              <a:ext uri="{FF2B5EF4-FFF2-40B4-BE49-F238E27FC236}">
                <a16:creationId xmlns:a16="http://schemas.microsoft.com/office/drawing/2014/main" id="{F6B9B5AF-162F-4CB9-82C6-4130BF0E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6" y="1314601"/>
            <a:ext cx="1047853" cy="10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28C7F1-D8DE-492B-A46A-4EBAFEB361A3}"/>
              </a:ext>
            </a:extLst>
          </p:cNvPr>
          <p:cNvSpPr/>
          <p:nvPr/>
        </p:nvSpPr>
        <p:spPr bwMode="auto">
          <a:xfrm>
            <a:off x="246330" y="1124744"/>
            <a:ext cx="3092161" cy="38164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D73FA552-684B-4127-BF69-654DA368D0EB}"/>
              </a:ext>
            </a:extLst>
          </p:cNvPr>
          <p:cNvCxnSpPr>
            <a:cxnSpLocks/>
            <a:stCxn id="9" idx="3"/>
            <a:endCxn id="97" idx="1"/>
          </p:cNvCxnSpPr>
          <p:nvPr/>
        </p:nvCxnSpPr>
        <p:spPr bwMode="auto">
          <a:xfrm>
            <a:off x="3338491" y="3032956"/>
            <a:ext cx="5293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E1875A64-24BC-4D37-B584-320CC2B644EC}"/>
              </a:ext>
            </a:extLst>
          </p:cNvPr>
          <p:cNvCxnSpPr>
            <a:cxnSpLocks/>
          </p:cNvCxnSpPr>
          <p:nvPr/>
        </p:nvCxnSpPr>
        <p:spPr bwMode="auto">
          <a:xfrm>
            <a:off x="5523938" y="2025964"/>
            <a:ext cx="4220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CF273CE-CC3A-4536-B321-C851598D3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9456" y="3183886"/>
            <a:ext cx="42200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ED8D08A-A78A-40FD-B7AF-779D46D65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3938" y="4223770"/>
            <a:ext cx="4375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DC20F919-9529-4DDA-A95D-4E853E11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31" y="5354955"/>
            <a:ext cx="6622338" cy="1351967"/>
          </a:xfrm>
          <a:solidFill>
            <a:srgbClr val="FF9900">
              <a:alpha val="8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000" dirty="0"/>
              <a:t>Decision Support System that will predict the pests and diseases that are most likely to attack a particular farm</a:t>
            </a:r>
            <a:endParaRPr lang="en-IN" sz="2000" dirty="0"/>
          </a:p>
          <a:p>
            <a:pPr lvl="0"/>
            <a:r>
              <a:rPr lang="en-GB" sz="2000" dirty="0"/>
              <a:t>Looking at the ETL levels from field, the system uses predictive models to decide if intervention is needed</a:t>
            </a:r>
            <a:endParaRPr lang="en-IN" sz="2000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429909F-230E-4F45-93EF-33ED6AEA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3" y="1446081"/>
            <a:ext cx="1118139" cy="1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evels icons png">
            <a:extLst>
              <a:ext uri="{FF2B5EF4-FFF2-40B4-BE49-F238E27FC236}">
                <a16:creationId xmlns:a16="http://schemas.microsoft.com/office/drawing/2014/main" id="{47F065C4-C1F8-482D-98C8-3932879F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57" y="3240975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534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FC2D9-1FBE-467E-800B-83F8C9A1AB73}"/>
              </a:ext>
            </a:extLst>
          </p:cNvPr>
          <p:cNvSpPr/>
          <p:nvPr/>
        </p:nvSpPr>
        <p:spPr bwMode="auto">
          <a:xfrm>
            <a:off x="179512" y="98072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059509-F50D-4DB8-8A9F-0A9CD6949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8" y="100860"/>
            <a:ext cx="3750212" cy="66703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132" y="2857500"/>
            <a:ext cx="3212277" cy="1143000"/>
          </a:xfrm>
        </p:spPr>
        <p:txBody>
          <a:bodyPr/>
          <a:lstStyle/>
          <a:p>
            <a:r>
              <a:rPr lang="en-IN" dirty="0"/>
              <a:t>Login Screen</a:t>
            </a:r>
          </a:p>
        </p:txBody>
      </p:sp>
    </p:spTree>
    <p:extLst>
      <p:ext uri="{BB962C8B-B14F-4D97-AF65-F5344CB8AC3E}">
        <p14:creationId xmlns:p14="http://schemas.microsoft.com/office/powerpoint/2010/main" val="29826521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325" y="2938189"/>
            <a:ext cx="3751829" cy="1143000"/>
          </a:xfrm>
        </p:spPr>
        <p:txBody>
          <a:bodyPr/>
          <a:lstStyle/>
          <a:p>
            <a:r>
              <a:rPr lang="en-IN" dirty="0"/>
              <a:t>Module Selection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3D4BA-789F-4455-A548-286B44251B1F}"/>
              </a:ext>
            </a:extLst>
          </p:cNvPr>
          <p:cNvSpPr/>
          <p:nvPr/>
        </p:nvSpPr>
        <p:spPr bwMode="auto">
          <a:xfrm>
            <a:off x="179512" y="98072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88490"/>
            <a:ext cx="3607813" cy="64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426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0DFB6-4AA6-4855-9510-3493927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140968"/>
            <a:ext cx="3895845" cy="1143000"/>
          </a:xfrm>
        </p:spPr>
        <p:txBody>
          <a:bodyPr/>
          <a:lstStyle/>
          <a:p>
            <a:r>
              <a:rPr lang="en-IN" dirty="0"/>
              <a:t>Village Selection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46DE8-ADA2-40DE-9ED3-2BBFC76208A3}"/>
              </a:ext>
            </a:extLst>
          </p:cNvPr>
          <p:cNvSpPr/>
          <p:nvPr/>
        </p:nvSpPr>
        <p:spPr bwMode="auto">
          <a:xfrm>
            <a:off x="179512" y="980728"/>
            <a:ext cx="65527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3A578-C4FA-45A6-83D8-94E69702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" y="160353"/>
            <a:ext cx="3607813" cy="6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72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53087</TotalTime>
  <Words>677</Words>
  <Application>Microsoft Office PowerPoint</Application>
  <PresentationFormat>On-screen Show (4:3)</PresentationFormat>
  <Paragraphs>139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Default Design</vt:lpstr>
      <vt:lpstr>Agri Crop Zone Analysis (ACZ) &amp; Advisory Validation 2019 - 20</vt:lpstr>
      <vt:lpstr>Overview</vt:lpstr>
      <vt:lpstr>Agro Crop Zone Analysis (ACZ) - Overview</vt:lpstr>
      <vt:lpstr>Date of Sowing Advisories</vt:lpstr>
      <vt:lpstr>Soil Moisture Stress Advisories</vt:lpstr>
      <vt:lpstr>Pest &amp; Disease Forecast Advisories</vt:lpstr>
      <vt:lpstr>Login Screen</vt:lpstr>
      <vt:lpstr>Module Selection</vt:lpstr>
      <vt:lpstr>Village Selection</vt:lpstr>
      <vt:lpstr>ACZ Area, Yield &amp; Addl. Area Validation</vt:lpstr>
      <vt:lpstr>ACZ AdditionalArea Validation  Agree</vt:lpstr>
      <vt:lpstr>ACZ Additional Area Validation  Disagree with Comments</vt:lpstr>
      <vt:lpstr>Crop Area &amp; Yield Validation</vt:lpstr>
      <vt:lpstr>Crop Area &amp; Yield Validation  Agree</vt:lpstr>
      <vt:lpstr>Crop Area &amp; Yield Validation  Disagree with Comments</vt:lpstr>
      <vt:lpstr>Crop Area &amp; Yield Validation  Add new crop if missing</vt:lpstr>
      <vt:lpstr>PowerPoint Presentation</vt:lpstr>
      <vt:lpstr>Field Preparation &amp; Sowing Advisory Validation</vt:lpstr>
      <vt:lpstr>Field Preparation &amp; Sowing Advisory Validation  Agree</vt:lpstr>
      <vt:lpstr>PowerPoint Presentation</vt:lpstr>
      <vt:lpstr>Soil Moisture Stress Advisory Validation  Agree</vt:lpstr>
      <vt:lpstr>Soil Moisture Stress Advisory Validation  Disagree with comments</vt:lpstr>
      <vt:lpstr>Pest &amp; Disease Alert Validation screen</vt:lpstr>
      <vt:lpstr>Pest &amp; Disease Alert Advisory  Validation screen  Agree</vt:lpstr>
      <vt:lpstr>Pest &amp; Disease Alert Advisory  Validation screen  Disagree with Comments</vt:lpstr>
      <vt:lpstr>Process Flow</vt:lpstr>
      <vt:lpstr>Contact Persons</vt:lpstr>
      <vt:lpstr>PowerPoint Presentation</vt:lpstr>
      <vt:lpstr>APAIMS Farmer Registration</vt:lpstr>
      <vt:lpstr>Farmer Registration Goals</vt:lpstr>
      <vt:lpstr>Farmer Registration Workflow</vt:lpstr>
    </vt:vector>
  </TitlesOfParts>
  <Company>Nugilo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</dc:creator>
  <cp:lastModifiedBy>Vassar</cp:lastModifiedBy>
  <cp:revision>2759</cp:revision>
  <cp:lastPrinted>2018-03-13T16:58:32Z</cp:lastPrinted>
  <dcterms:created xsi:type="dcterms:W3CDTF">2014-09-15T04:15:37Z</dcterms:created>
  <dcterms:modified xsi:type="dcterms:W3CDTF">2019-04-16T04:36:57Z</dcterms:modified>
</cp:coreProperties>
</file>