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03" r:id="rId3"/>
    <p:sldId id="274" r:id="rId4"/>
    <p:sldId id="306" r:id="rId5"/>
    <p:sldId id="299" r:id="rId6"/>
    <p:sldId id="297" r:id="rId7"/>
    <p:sldId id="315" r:id="rId8"/>
    <p:sldId id="316" r:id="rId9"/>
    <p:sldId id="317"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0033"/>
    <a:srgbClr val="006600"/>
    <a:srgbClr val="DF2180"/>
    <a:srgbClr val="FFFF00"/>
    <a:srgbClr val="000099"/>
    <a:srgbClr val="663300"/>
    <a:srgbClr val="3333FF"/>
    <a:srgbClr val="003366"/>
    <a:srgbClr val="D6009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58" autoAdjust="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80D6E8F-6D22-440C-A552-CED002A438D3}" type="datetimeFigureOut">
              <a:rPr lang="en-US" smtClean="0"/>
              <a:pPr/>
              <a:t>4/15/2019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8CD42E-DE52-474F-BF82-D5149430240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743C496-480A-4FDA-9C1B-9609428AAAE2}" type="datetimeFigureOut">
              <a:rPr lang="en-US"/>
              <a:pPr>
                <a:defRPr/>
              </a:pPr>
              <a:t>4/15/2019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17C4D7C-D12E-4763-839D-E0AE4A518DA8}" type="slidenum">
              <a:rPr lang="en-US"/>
              <a:pPr>
                <a:defRPr/>
              </a:pPr>
              <a:t>‹#›</a:t>
            </a:fld>
            <a:endParaRPr lang="en-US"/>
          </a:p>
        </p:txBody>
      </p:sp>
    </p:spTree>
    <p:extLst>
      <p:ext uri="{BB962C8B-B14F-4D97-AF65-F5344CB8AC3E}">
        <p14:creationId xmlns:p14="http://schemas.microsoft.com/office/powerpoint/2010/main" xmlns="" val="2994759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130AA30-BFE5-41D0-9041-7A623E0A4CEA}" type="datetimeFigureOut">
              <a:rPr lang="en-US"/>
              <a:pPr>
                <a:defRPr/>
              </a:pPr>
              <a:t>4/15/2019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03F75A-3AAE-4572-AA58-DB47B3F6EDB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1C266C2-0EBC-4C9F-A943-469C399F6BB5}" type="datetimeFigureOut">
              <a:rPr lang="en-US"/>
              <a:pPr>
                <a:defRPr/>
              </a:pPr>
              <a:t>4/15/2019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3FD3C5-0963-445F-BF2C-2041806A80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9AC1A8-1A9E-485A-955C-D2482A2A544D}" type="datetimeFigureOut">
              <a:rPr lang="en-US"/>
              <a:pPr>
                <a:defRPr/>
              </a:pPr>
              <a:t>4/15/2019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21A04D2-63A5-4FD3-B13C-C2DFA71C1DC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4315979-D930-4D32-AB0E-87E29AF97559}" type="datetimeFigureOut">
              <a:rPr lang="en-US"/>
              <a:pPr>
                <a:defRPr/>
              </a:pPr>
              <a:t>4/15/2019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B3462F-E934-4A7F-B9DE-D57163A378A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AE0631B-F0DF-41E8-9EA8-CACAE66762F9}" type="datetimeFigureOut">
              <a:rPr lang="en-US"/>
              <a:pPr>
                <a:defRPr/>
              </a:pPr>
              <a:t>4/15/2019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03E9C2-3E10-47FD-9268-9521003173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66EF623-74EA-4EE5-B4E7-04293BAF9714}" type="datetimeFigureOut">
              <a:rPr lang="en-US"/>
              <a:pPr>
                <a:defRPr/>
              </a:pPr>
              <a:t>4/15/2019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54E07A7-36AC-4868-9DE5-C2BDBAF6E7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31E4023-18FE-4C45-8E1E-FE5C50E8A3D1}" type="datetimeFigureOut">
              <a:rPr lang="en-US"/>
              <a:pPr>
                <a:defRPr/>
              </a:pPr>
              <a:t>4/15/2019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E51D804-362B-4E40-A590-EE6FD4992E0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A45872B-0901-4051-912D-4965DE9D2D80}" type="datetimeFigureOut">
              <a:rPr lang="en-US"/>
              <a:pPr>
                <a:defRPr/>
              </a:pPr>
              <a:t>4/15/2019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7036FB8-F459-4D50-98FF-F987AA4DB7D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FB95463-C2C7-4FB0-841D-97BE36834E47}" type="datetimeFigureOut">
              <a:rPr lang="en-US"/>
              <a:pPr>
                <a:defRPr/>
              </a:pPr>
              <a:t>4/15/2019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EC0B149-27E2-47CA-AB70-ADB31D827AA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550CA7-ED66-4DC6-9C11-9C2BB55D7E6D}" type="datetimeFigureOut">
              <a:rPr lang="en-US"/>
              <a:pPr>
                <a:defRPr/>
              </a:pPr>
              <a:t>4/15/2019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9AA505-FE6C-431D-B970-13F016DDE6A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8C1C796-B3CE-4B42-8024-88F02FD5247F}" type="datetimeFigureOut">
              <a:rPr lang="en-US"/>
              <a:pPr>
                <a:defRPr/>
              </a:pPr>
              <a:t>4/15/2019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5944C6-3E9C-486A-A609-F4F10785962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DA9384B-7480-4915-839C-7D46C24D53C6}" type="datetimeFigureOut">
              <a:rPr lang="en-US"/>
              <a:pPr>
                <a:defRPr/>
              </a:pPr>
              <a:t>4/15/2019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16FBB94-FE98-4918-A859-EFB22DDD540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apagrisnet.gov.i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nnadathasukhibhava.ap.gov.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63504" y="2362200"/>
            <a:ext cx="8040688" cy="2057400"/>
          </a:xfrm>
        </p:spPr>
        <p:txBody>
          <a:bodyPr/>
          <a:lstStyle/>
          <a:p>
            <a:r>
              <a:rPr lang="en-US" sz="4000" b="1" u="sng" dirty="0" smtClean="0">
                <a:solidFill>
                  <a:srgbClr val="0033CC"/>
                </a:solidFill>
                <a:latin typeface="Bookman Old Style" pitchFamily="18" charset="0"/>
              </a:rPr>
              <a:t>EXTENSION </a:t>
            </a:r>
            <a:endParaRPr lang="en-US" sz="4000" dirty="0">
              <a:solidFill>
                <a:srgbClr val="0033CC"/>
              </a:solidFill>
              <a:latin typeface="Bookman Old Style" pitchFamily="18" charset="0"/>
            </a:endParaRPr>
          </a:p>
        </p:txBody>
      </p:sp>
      <p:sp>
        <p:nvSpPr>
          <p:cNvPr id="2051" name="TextBox 3"/>
          <p:cNvSpPr txBox="1">
            <a:spLocks noChangeArrowheads="1"/>
          </p:cNvSpPr>
          <p:nvPr/>
        </p:nvSpPr>
        <p:spPr bwMode="auto">
          <a:xfrm>
            <a:off x="1500165" y="5562600"/>
            <a:ext cx="5857917" cy="276999"/>
          </a:xfrm>
          <a:prstGeom prst="rect">
            <a:avLst/>
          </a:prstGeom>
          <a:noFill/>
          <a:ln w="9525">
            <a:noFill/>
            <a:miter lim="800000"/>
            <a:headEnd/>
            <a:tailEnd/>
          </a:ln>
        </p:spPr>
        <p:txBody>
          <a:bodyPr wrap="square">
            <a:spAutoFit/>
          </a:bodyPr>
          <a:lstStyle/>
          <a:p>
            <a:pPr algn="ctr"/>
            <a:r>
              <a:rPr lang="en-US" sz="1200" b="1" dirty="0" err="1">
                <a:solidFill>
                  <a:srgbClr val="808000"/>
                </a:solidFill>
              </a:rPr>
              <a:t>Sri.V.Sridhar</a:t>
            </a:r>
            <a:r>
              <a:rPr lang="en-US" sz="1200" b="1" dirty="0">
                <a:solidFill>
                  <a:srgbClr val="808000"/>
                </a:solidFill>
              </a:rPr>
              <a:t>, </a:t>
            </a:r>
            <a:r>
              <a:rPr lang="en-US" sz="1200" b="1" dirty="0" err="1">
                <a:solidFill>
                  <a:srgbClr val="808000"/>
                </a:solidFill>
              </a:rPr>
              <a:t>B.Sc</a:t>
            </a:r>
            <a:r>
              <a:rPr lang="en-US" sz="1200" b="1" dirty="0">
                <a:solidFill>
                  <a:srgbClr val="808000"/>
                </a:solidFill>
              </a:rPr>
              <a:t> (Ag), M.B.A ,    Joint Director of Agriculture (Extension), </a:t>
            </a:r>
          </a:p>
        </p:txBody>
      </p:sp>
      <p:pic>
        <p:nvPicPr>
          <p:cNvPr id="2052" name="Picture 4" descr="C:\Users\EXTENSION\Desktop\e-ap-logo.png"/>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3000" contrast="41000"/>
                    </a14:imgEffect>
                  </a14:imgLayer>
                </a14:imgProps>
              </a:ext>
            </a:extLst>
          </a:blip>
          <a:srcRect/>
          <a:stretch>
            <a:fillRect/>
          </a:stretch>
        </p:blipFill>
        <p:spPr bwMode="auto">
          <a:xfrm>
            <a:off x="2895600" y="152400"/>
            <a:ext cx="3190875" cy="11509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2910" y="1571612"/>
            <a:ext cx="8072494" cy="4801314"/>
          </a:xfrm>
          <a:prstGeom prst="rect">
            <a:avLst/>
          </a:prstGeom>
        </p:spPr>
        <p:txBody>
          <a:bodyPr wrap="square">
            <a:spAutoFit/>
          </a:bodyPr>
          <a:lstStyle/>
          <a:p>
            <a:pPr algn="just"/>
            <a:r>
              <a:rPr lang="en-US" b="1" dirty="0" err="1" smtClean="0"/>
              <a:t>Polam</a:t>
            </a:r>
            <a:r>
              <a:rPr lang="en-US" b="1" dirty="0" smtClean="0"/>
              <a:t> </a:t>
            </a:r>
            <a:r>
              <a:rPr lang="en-US" b="1" dirty="0" err="1" smtClean="0"/>
              <a:t>Pilusthondhi</a:t>
            </a:r>
            <a:r>
              <a:rPr lang="en-US" b="1" dirty="0" smtClean="0"/>
              <a:t> </a:t>
            </a:r>
            <a:r>
              <a:rPr lang="en-US" dirty="0" smtClean="0"/>
              <a:t>programme was launched as one of the Five Campaigns by the </a:t>
            </a:r>
            <a:r>
              <a:rPr lang="en-US" dirty="0" err="1" smtClean="0"/>
              <a:t>Hon’ble</a:t>
            </a:r>
            <a:r>
              <a:rPr lang="en-US" dirty="0" smtClean="0"/>
              <a:t> Chief Minister  on 8</a:t>
            </a:r>
            <a:r>
              <a:rPr lang="en-US" baseline="30000" dirty="0" smtClean="0"/>
              <a:t>th</a:t>
            </a:r>
            <a:r>
              <a:rPr lang="en-US" dirty="0" smtClean="0"/>
              <a:t> Aug. 2014 at Visakhapatnam district with a main objective to strengthen the extension reach to farmers doorstep for increasing productivity in agriculture and allied sectors and to increase income of the farmers.</a:t>
            </a:r>
          </a:p>
          <a:p>
            <a:pPr fontAlgn="ctr"/>
            <a:endParaRPr lang="en-US" b="1" dirty="0" smtClean="0"/>
          </a:p>
          <a:p>
            <a:pPr fontAlgn="ctr"/>
            <a:r>
              <a:rPr lang="en-US" b="1" dirty="0" smtClean="0"/>
              <a:t>Focused Areas:</a:t>
            </a:r>
            <a:endParaRPr lang="en-US" dirty="0" smtClean="0"/>
          </a:p>
          <a:p>
            <a:pPr algn="just">
              <a:buFont typeface="Wingdings" pitchFamily="2" charset="2"/>
              <a:buChar char="Ø"/>
            </a:pPr>
            <a:r>
              <a:rPr lang="en-US" dirty="0" smtClean="0"/>
              <a:t> Soil Health Cards and Soil Test based fertilizer application . </a:t>
            </a:r>
          </a:p>
          <a:p>
            <a:pPr algn="just">
              <a:buFont typeface="Wingdings" pitchFamily="2" charset="2"/>
              <a:buChar char="Ø"/>
            </a:pPr>
            <a:r>
              <a:rPr lang="en-US" dirty="0" smtClean="0"/>
              <a:t> Correction of Micro nutrient deficiency.</a:t>
            </a:r>
          </a:p>
          <a:p>
            <a:pPr algn="just">
              <a:buFont typeface="Wingdings" pitchFamily="2" charset="2"/>
              <a:buChar char="Ø"/>
            </a:pPr>
            <a:r>
              <a:rPr lang="en-US" dirty="0" smtClean="0"/>
              <a:t> Farm mechanization</a:t>
            </a:r>
          </a:p>
          <a:p>
            <a:pPr lvl="0" algn="just">
              <a:buFont typeface="Wingdings" pitchFamily="2" charset="2"/>
              <a:buChar char="Ø"/>
            </a:pPr>
            <a:r>
              <a:rPr lang="en-US" dirty="0" smtClean="0"/>
              <a:t>Organic  / Natural / Zero based natural farming</a:t>
            </a:r>
          </a:p>
          <a:p>
            <a:pPr lvl="0" algn="just">
              <a:buFont typeface="Wingdings" pitchFamily="2" charset="2"/>
              <a:buChar char="Ø"/>
            </a:pPr>
            <a:r>
              <a:rPr lang="en-US" dirty="0" smtClean="0"/>
              <a:t>Soil &amp; Water conservation measures </a:t>
            </a:r>
          </a:p>
          <a:p>
            <a:pPr lvl="0" algn="just">
              <a:buFont typeface="Wingdings" pitchFamily="2" charset="2"/>
              <a:buChar char="Ø"/>
            </a:pPr>
            <a:r>
              <a:rPr lang="en-US" dirty="0" smtClean="0"/>
              <a:t>Tenant Farmer loaning : Institutional Credit to Tenants  </a:t>
            </a:r>
          </a:p>
          <a:p>
            <a:pPr lvl="0" algn="just">
              <a:buFont typeface="Wingdings" pitchFamily="2" charset="2"/>
              <a:buChar char="Ø"/>
            </a:pPr>
            <a:r>
              <a:rPr lang="en-US" dirty="0" smtClean="0"/>
              <a:t>Pest and Disease Management </a:t>
            </a:r>
          </a:p>
          <a:p>
            <a:pPr lvl="0" algn="just">
              <a:buFont typeface="Wingdings" pitchFamily="2" charset="2"/>
              <a:buChar char="Ø"/>
            </a:pPr>
            <a:r>
              <a:rPr lang="en-US" dirty="0" smtClean="0"/>
              <a:t>Drought proofing and mitigating the distress of farmers through  Andhra Pradesh </a:t>
            </a:r>
          </a:p>
          <a:p>
            <a:pPr lvl="0" algn="just"/>
            <a:r>
              <a:rPr lang="en-US" dirty="0" smtClean="0"/>
              <a:t>    Drought Mitigation Project.</a:t>
            </a:r>
          </a:p>
          <a:p>
            <a:pPr lvl="0" algn="just">
              <a:buFont typeface="Wingdings" pitchFamily="2" charset="2"/>
              <a:buChar char="Ø"/>
            </a:pPr>
            <a:r>
              <a:rPr lang="en-US" dirty="0" smtClean="0"/>
              <a:t>IT Services and Mobile Applications. </a:t>
            </a:r>
          </a:p>
          <a:p>
            <a:pPr algn="just" fontAlgn="auto">
              <a:spcBef>
                <a:spcPts val="0"/>
              </a:spcBef>
              <a:spcAft>
                <a:spcPts val="0"/>
              </a:spcAft>
              <a:defRPr/>
            </a:pPr>
            <a:endParaRPr lang="en-US" dirty="0">
              <a:latin typeface="Bookman Old Style" pitchFamily="18" charset="0"/>
            </a:endParaRPr>
          </a:p>
        </p:txBody>
      </p:sp>
      <p:pic>
        <p:nvPicPr>
          <p:cNvPr id="5124" name="Picture 3"/>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1000"/>
                    </a14:imgEffect>
                  </a14:imgLayer>
                </a14:imgProps>
              </a:ext>
            </a:extLst>
          </a:blip>
          <a:srcRect/>
          <a:stretch>
            <a:fillRect/>
          </a:stretch>
        </p:blipFill>
        <p:spPr bwMode="auto">
          <a:xfrm>
            <a:off x="3429000" y="160338"/>
            <a:ext cx="2119313" cy="765175"/>
          </a:xfrm>
          <a:prstGeom prst="rect">
            <a:avLst/>
          </a:prstGeom>
          <a:noFill/>
          <a:ln w="9525">
            <a:noFill/>
            <a:miter lim="800000"/>
            <a:headEnd/>
            <a:tailEnd/>
          </a:ln>
          <a:effectLst/>
        </p:spPr>
      </p:pic>
      <p:sp>
        <p:nvSpPr>
          <p:cNvPr id="2" name="TextBox 1"/>
          <p:cNvSpPr txBox="1"/>
          <p:nvPr/>
        </p:nvSpPr>
        <p:spPr>
          <a:xfrm>
            <a:off x="1981200" y="1140767"/>
            <a:ext cx="5105400" cy="369332"/>
          </a:xfrm>
          <a:prstGeom prst="rect">
            <a:avLst/>
          </a:prstGeom>
          <a:noFill/>
        </p:spPr>
        <p:txBody>
          <a:bodyPr wrap="square" rtlCol="0">
            <a:spAutoFit/>
          </a:bodyPr>
          <a:lstStyle/>
          <a:p>
            <a:pPr algn="ctr" fontAlgn="ctr"/>
            <a:r>
              <a:rPr lang="en-US" b="1" dirty="0" smtClean="0"/>
              <a:t>1. POLAMPILUSTHONDI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1538" y="1000108"/>
            <a:ext cx="7286676" cy="1754326"/>
          </a:xfrm>
          <a:prstGeom prst="rect">
            <a:avLst/>
          </a:prstGeom>
        </p:spPr>
        <p:txBody>
          <a:bodyPr wrap="square">
            <a:spAutoFit/>
          </a:bodyPr>
          <a:lstStyle/>
          <a:p>
            <a:pPr algn="just"/>
            <a:r>
              <a:rPr lang="en-US" b="1" dirty="0" smtClean="0"/>
              <a:t>Action Plan: </a:t>
            </a:r>
          </a:p>
          <a:p>
            <a:pPr lvl="0" algn="just">
              <a:buFont typeface="Wingdings" pitchFamily="2" charset="2"/>
              <a:buChar char="Ø"/>
            </a:pPr>
            <a:r>
              <a:rPr lang="en-US" dirty="0" smtClean="0"/>
              <a:t> The </a:t>
            </a:r>
            <a:r>
              <a:rPr lang="en-US" dirty="0" err="1" smtClean="0"/>
              <a:t>Polam</a:t>
            </a:r>
            <a:r>
              <a:rPr lang="en-US" dirty="0" smtClean="0"/>
              <a:t> </a:t>
            </a:r>
            <a:r>
              <a:rPr lang="en-US" dirty="0" err="1" smtClean="0"/>
              <a:t>Pilusthondi</a:t>
            </a:r>
            <a:r>
              <a:rPr lang="en-US" dirty="0" smtClean="0"/>
              <a:t> programme has  to be conducted </a:t>
            </a:r>
          </a:p>
          <a:p>
            <a:pPr lvl="0" algn="just"/>
            <a:r>
              <a:rPr lang="en-US" dirty="0" smtClean="0"/>
              <a:t>     for two days in a week </a:t>
            </a:r>
          </a:p>
          <a:p>
            <a:pPr lvl="0" algn="just">
              <a:buFont typeface="Wingdings" pitchFamily="2" charset="2"/>
              <a:buChar char="Ø"/>
            </a:pPr>
            <a:r>
              <a:rPr lang="en-US" dirty="0" smtClean="0"/>
              <a:t> Each day two villages have to  be covered.</a:t>
            </a:r>
          </a:p>
          <a:p>
            <a:pPr lvl="0" algn="just">
              <a:buFont typeface="Wingdings" pitchFamily="2" charset="2"/>
              <a:buChar char="Ø"/>
            </a:pPr>
            <a:r>
              <a:rPr lang="en-US" dirty="0" smtClean="0"/>
              <a:t> Agricultural Department along with the allied department officials and      scientists will conduct the programme in the villages.</a:t>
            </a:r>
            <a:endParaRPr lang="en-US" dirty="0">
              <a:latin typeface="Bookman Old Style" pitchFamily="18" charset="0"/>
            </a:endParaRPr>
          </a:p>
        </p:txBody>
      </p:sp>
      <p:pic>
        <p:nvPicPr>
          <p:cNvPr id="5124" name="Picture 3"/>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1000"/>
                    </a14:imgEffect>
                  </a14:imgLayer>
                </a14:imgProps>
              </a:ext>
            </a:extLst>
          </a:blip>
          <a:srcRect/>
          <a:stretch>
            <a:fillRect/>
          </a:stretch>
        </p:blipFill>
        <p:spPr bwMode="auto">
          <a:xfrm>
            <a:off x="3429000" y="160338"/>
            <a:ext cx="2119313" cy="765175"/>
          </a:xfrm>
          <a:prstGeom prst="rect">
            <a:avLst/>
          </a:prstGeom>
          <a:noFill/>
          <a:ln w="9525">
            <a:noFill/>
            <a:miter lim="800000"/>
            <a:headEnd/>
            <a:tailEnd/>
          </a:ln>
          <a:effectLst/>
        </p:spPr>
      </p:pic>
      <p:sp>
        <p:nvSpPr>
          <p:cNvPr id="6" name="Rectangle 5"/>
          <p:cNvSpPr/>
          <p:nvPr/>
        </p:nvSpPr>
        <p:spPr>
          <a:xfrm>
            <a:off x="1071538" y="2857496"/>
            <a:ext cx="6643734" cy="369332"/>
          </a:xfrm>
          <a:prstGeom prst="rect">
            <a:avLst/>
          </a:prstGeom>
        </p:spPr>
        <p:txBody>
          <a:bodyPr wrap="square">
            <a:spAutoFit/>
          </a:bodyPr>
          <a:lstStyle/>
          <a:p>
            <a:r>
              <a:rPr lang="en-US" b="1" dirty="0" smtClean="0"/>
              <a:t>  Schedule of the </a:t>
            </a:r>
            <a:r>
              <a:rPr lang="en-US" b="1" dirty="0" err="1" smtClean="0"/>
              <a:t>Polam</a:t>
            </a:r>
            <a:r>
              <a:rPr lang="en-US" b="1" dirty="0" smtClean="0"/>
              <a:t> </a:t>
            </a:r>
            <a:r>
              <a:rPr lang="en-US" b="1" dirty="0" err="1" smtClean="0"/>
              <a:t>Pilusthondhi</a:t>
            </a:r>
            <a:r>
              <a:rPr lang="en-US" b="1" dirty="0" smtClean="0"/>
              <a:t> programme: </a:t>
            </a:r>
            <a:endParaRPr lang="en-US" dirty="0"/>
          </a:p>
        </p:txBody>
      </p:sp>
      <p:graphicFrame>
        <p:nvGraphicFramePr>
          <p:cNvPr id="7" name="Table 6"/>
          <p:cNvGraphicFramePr>
            <a:graphicFrameLocks noGrp="1"/>
          </p:cNvGraphicFramePr>
          <p:nvPr/>
        </p:nvGraphicFramePr>
        <p:xfrm>
          <a:off x="1071538" y="3357562"/>
          <a:ext cx="7143800" cy="3126653"/>
        </p:xfrm>
        <a:graphic>
          <a:graphicData uri="http://schemas.openxmlformats.org/drawingml/2006/table">
            <a:tbl>
              <a:tblPr/>
              <a:tblGrid>
                <a:gridCol w="2420319"/>
                <a:gridCol w="4723481"/>
              </a:tblGrid>
              <a:tr h="201859">
                <a:tc>
                  <a:txBody>
                    <a:bodyPr/>
                    <a:lstStyle/>
                    <a:p>
                      <a:pPr marL="0" marR="27305" algn="ctr">
                        <a:lnSpc>
                          <a:spcPct val="115000"/>
                        </a:lnSpc>
                        <a:spcBef>
                          <a:spcPts val="0"/>
                        </a:spcBef>
                        <a:spcAft>
                          <a:spcPts val="0"/>
                        </a:spcAft>
                      </a:pPr>
                      <a:r>
                        <a:rPr lang="en-US" sz="1200" b="1" dirty="0">
                          <a:latin typeface="Arial"/>
                          <a:ea typeface="Times New Roman"/>
                          <a:cs typeface="Times New Roman"/>
                        </a:rPr>
                        <a:t>Time</a:t>
                      </a:r>
                      <a:endParaRPr lang="en-U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7305" algn="ctr">
                        <a:lnSpc>
                          <a:spcPct val="115000"/>
                        </a:lnSpc>
                        <a:spcBef>
                          <a:spcPts val="0"/>
                        </a:spcBef>
                        <a:spcAft>
                          <a:spcPts val="0"/>
                        </a:spcAft>
                      </a:pPr>
                      <a:r>
                        <a:rPr lang="en-US" sz="1200" b="1">
                          <a:latin typeface="Arial"/>
                          <a:ea typeface="Times New Roman"/>
                          <a:cs typeface="Times New Roman"/>
                        </a:rPr>
                        <a:t>Schedule</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405">
                <a:tc>
                  <a:txBody>
                    <a:bodyPr/>
                    <a:lstStyle/>
                    <a:p>
                      <a:pPr marL="0" marR="27305">
                        <a:lnSpc>
                          <a:spcPct val="115000"/>
                        </a:lnSpc>
                        <a:spcBef>
                          <a:spcPts val="0"/>
                        </a:spcBef>
                        <a:spcAft>
                          <a:spcPts val="0"/>
                        </a:spcAft>
                      </a:pPr>
                      <a:r>
                        <a:rPr lang="en-US" sz="1200" b="1">
                          <a:latin typeface="Arial"/>
                          <a:ea typeface="Times New Roman"/>
                          <a:cs typeface="Times New Roman"/>
                        </a:rPr>
                        <a:t>Village 1</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7305">
                        <a:lnSpc>
                          <a:spcPct val="115000"/>
                        </a:lnSpc>
                        <a:spcBef>
                          <a:spcPts val="0"/>
                        </a:spcBef>
                        <a:spcAft>
                          <a:spcPts val="0"/>
                        </a:spcAft>
                      </a:pP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812">
                <a:tc>
                  <a:txBody>
                    <a:bodyPr/>
                    <a:lstStyle/>
                    <a:p>
                      <a:pPr marL="0" marR="27305">
                        <a:lnSpc>
                          <a:spcPct val="115000"/>
                        </a:lnSpc>
                        <a:spcBef>
                          <a:spcPts val="0"/>
                        </a:spcBef>
                        <a:spcAft>
                          <a:spcPts val="0"/>
                        </a:spcAft>
                      </a:pPr>
                      <a:r>
                        <a:rPr lang="en-US" sz="1200">
                          <a:latin typeface="Arial"/>
                          <a:ea typeface="Times New Roman"/>
                          <a:cs typeface="Times New Roman"/>
                        </a:rPr>
                        <a:t>8:30 AM to 10:00AM</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7305">
                        <a:lnSpc>
                          <a:spcPct val="115000"/>
                        </a:lnSpc>
                        <a:spcBef>
                          <a:spcPts val="0"/>
                        </a:spcBef>
                        <a:spcAft>
                          <a:spcPts val="0"/>
                        </a:spcAft>
                      </a:pPr>
                      <a:r>
                        <a:rPr lang="en-US" sz="1800" dirty="0">
                          <a:latin typeface="+mj-lt"/>
                          <a:ea typeface="Times New Roman"/>
                          <a:cs typeface="Times New Roman"/>
                        </a:rPr>
                        <a:t>Field visit  (Covering the SVP plots, Demo plots, </a:t>
                      </a:r>
                      <a:r>
                        <a:rPr lang="en-US" sz="1800" dirty="0" err="1">
                          <a:latin typeface="+mj-lt"/>
                          <a:ea typeface="Times New Roman"/>
                          <a:cs typeface="Times New Roman"/>
                        </a:rPr>
                        <a:t>Minikit</a:t>
                      </a:r>
                      <a:r>
                        <a:rPr lang="en-US" sz="1800" dirty="0">
                          <a:latin typeface="+mj-lt"/>
                          <a:ea typeface="Times New Roman"/>
                          <a:cs typeface="Times New Roman"/>
                        </a:rPr>
                        <a:t> Trials, Progressive farmers fields  etc)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812">
                <a:tc>
                  <a:txBody>
                    <a:bodyPr/>
                    <a:lstStyle/>
                    <a:p>
                      <a:pPr marL="0" marR="27305">
                        <a:lnSpc>
                          <a:spcPct val="115000"/>
                        </a:lnSpc>
                        <a:spcBef>
                          <a:spcPts val="0"/>
                        </a:spcBef>
                        <a:spcAft>
                          <a:spcPts val="0"/>
                        </a:spcAft>
                      </a:pPr>
                      <a:r>
                        <a:rPr lang="en-US" sz="1200">
                          <a:latin typeface="Arial"/>
                          <a:ea typeface="Times New Roman"/>
                          <a:cs typeface="Times New Roman"/>
                        </a:rPr>
                        <a:t>10:00AM  to 12:00 Noon</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7305">
                        <a:lnSpc>
                          <a:spcPct val="115000"/>
                        </a:lnSpc>
                        <a:spcBef>
                          <a:spcPts val="0"/>
                        </a:spcBef>
                        <a:spcAft>
                          <a:spcPts val="0"/>
                        </a:spcAft>
                      </a:pPr>
                      <a:r>
                        <a:rPr lang="en-US" sz="1800" dirty="0">
                          <a:latin typeface="+mj-lt"/>
                          <a:ea typeface="Times New Roman"/>
                          <a:cs typeface="Times New Roman"/>
                        </a:rPr>
                        <a:t>Farmer-scientist interaction programme based on the observations of the field visit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405">
                <a:tc>
                  <a:txBody>
                    <a:bodyPr/>
                    <a:lstStyle/>
                    <a:p>
                      <a:pPr marL="0" marR="27305">
                        <a:lnSpc>
                          <a:spcPct val="115000"/>
                        </a:lnSpc>
                        <a:spcBef>
                          <a:spcPts val="0"/>
                        </a:spcBef>
                        <a:spcAft>
                          <a:spcPts val="0"/>
                        </a:spcAft>
                      </a:pPr>
                      <a:r>
                        <a:rPr lang="en-US" sz="1200" b="1">
                          <a:latin typeface="Arial"/>
                          <a:ea typeface="Times New Roman"/>
                          <a:cs typeface="Times New Roman"/>
                        </a:rPr>
                        <a:t>Village 2</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7305">
                        <a:lnSpc>
                          <a:spcPct val="115000"/>
                        </a:lnSpc>
                        <a:spcBef>
                          <a:spcPts val="0"/>
                        </a:spcBef>
                        <a:spcAft>
                          <a:spcPts val="0"/>
                        </a:spcAft>
                      </a:pPr>
                      <a:endParaRPr lang="en-US" sz="1800" dirty="0">
                        <a:latin typeface="+mj-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0660">
                <a:tc>
                  <a:txBody>
                    <a:bodyPr/>
                    <a:lstStyle/>
                    <a:p>
                      <a:pPr marL="0" marR="27305">
                        <a:lnSpc>
                          <a:spcPct val="115000"/>
                        </a:lnSpc>
                        <a:spcBef>
                          <a:spcPts val="0"/>
                        </a:spcBef>
                        <a:spcAft>
                          <a:spcPts val="0"/>
                        </a:spcAft>
                      </a:pPr>
                      <a:r>
                        <a:rPr lang="en-US" sz="1200">
                          <a:latin typeface="Arial"/>
                          <a:ea typeface="Times New Roman"/>
                          <a:cs typeface="Times New Roman"/>
                        </a:rPr>
                        <a:t>2.00PM to 4.00PM</a:t>
                      </a:r>
                      <a:endParaRPr lang="en-US" sz="11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7305">
                        <a:lnSpc>
                          <a:spcPct val="115000"/>
                        </a:lnSpc>
                        <a:spcBef>
                          <a:spcPts val="0"/>
                        </a:spcBef>
                        <a:spcAft>
                          <a:spcPts val="0"/>
                        </a:spcAft>
                      </a:pPr>
                      <a:r>
                        <a:rPr lang="en-US" sz="1800" dirty="0">
                          <a:latin typeface="+mj-lt"/>
                          <a:ea typeface="Times New Roman"/>
                          <a:cs typeface="Times New Roman"/>
                        </a:rPr>
                        <a:t>Farmer-Scientist Interaction programme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812">
                <a:tc>
                  <a:txBody>
                    <a:bodyPr/>
                    <a:lstStyle/>
                    <a:p>
                      <a:pPr marL="0" marR="27305">
                        <a:lnSpc>
                          <a:spcPct val="115000"/>
                        </a:lnSpc>
                        <a:spcBef>
                          <a:spcPts val="0"/>
                        </a:spcBef>
                        <a:spcAft>
                          <a:spcPts val="0"/>
                        </a:spcAft>
                      </a:pPr>
                      <a:r>
                        <a:rPr lang="en-US" sz="1200" dirty="0">
                          <a:latin typeface="Arial"/>
                          <a:ea typeface="Times New Roman"/>
                          <a:cs typeface="Times New Roman"/>
                        </a:rPr>
                        <a:t>4.00PM to 5.30PM</a:t>
                      </a:r>
                      <a:endParaRPr lang="en-US" sz="11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7305">
                        <a:lnSpc>
                          <a:spcPct val="115000"/>
                        </a:lnSpc>
                        <a:spcBef>
                          <a:spcPts val="0"/>
                        </a:spcBef>
                        <a:spcAft>
                          <a:spcPts val="0"/>
                        </a:spcAft>
                      </a:pPr>
                      <a:r>
                        <a:rPr lang="en-US" sz="1800" dirty="0">
                          <a:latin typeface="+mj-lt"/>
                          <a:ea typeface="Times New Roman"/>
                          <a:cs typeface="Times New Roman"/>
                        </a:rPr>
                        <a:t>Field visit  (Covering the SVP plots, Demo plots, </a:t>
                      </a:r>
                      <a:r>
                        <a:rPr lang="en-US" sz="1800" dirty="0" err="1">
                          <a:latin typeface="+mj-lt"/>
                          <a:ea typeface="Times New Roman"/>
                          <a:cs typeface="Times New Roman"/>
                        </a:rPr>
                        <a:t>Minikit</a:t>
                      </a:r>
                      <a:r>
                        <a:rPr lang="en-US" sz="1800" dirty="0">
                          <a:latin typeface="+mj-lt"/>
                          <a:ea typeface="Times New Roman"/>
                          <a:cs typeface="Times New Roman"/>
                        </a:rPr>
                        <a:t> Trials, Progressive farmers fields  etc)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28662" y="1500174"/>
            <a:ext cx="7315200" cy="4585871"/>
          </a:xfrm>
          <a:prstGeom prst="rect">
            <a:avLst/>
          </a:prstGeom>
        </p:spPr>
        <p:txBody>
          <a:bodyPr wrap="square">
            <a:spAutoFit/>
          </a:bodyPr>
          <a:lstStyle/>
          <a:p>
            <a:pPr marL="342900" indent="-342900" algn="just" fontAlgn="auto">
              <a:spcBef>
                <a:spcPts val="0"/>
              </a:spcBef>
              <a:spcAft>
                <a:spcPts val="0"/>
              </a:spcAft>
              <a:buFont typeface="Wingdings" pitchFamily="2" charset="2"/>
              <a:buChar char="Ø"/>
              <a:defRPr/>
            </a:pPr>
            <a:r>
              <a:rPr lang="en-US" dirty="0" smtClean="0">
                <a:cs typeface="Calibri" pitchFamily="34" charset="0"/>
              </a:rPr>
              <a:t>There </a:t>
            </a:r>
            <a:r>
              <a:rPr lang="en-US" dirty="0">
                <a:cs typeface="Calibri" pitchFamily="34" charset="0"/>
              </a:rPr>
              <a:t>are about </a:t>
            </a:r>
            <a:r>
              <a:rPr lang="en-US" b="1" dirty="0">
                <a:cs typeface="Calibri" pitchFamily="34" charset="0"/>
              </a:rPr>
              <a:t>15.36 Lakh</a:t>
            </a:r>
            <a:r>
              <a:rPr lang="en-US" dirty="0">
                <a:cs typeface="Calibri" pitchFamily="34" charset="0"/>
              </a:rPr>
              <a:t> Tenant farmers/share croppers, cultivating lands on “Oral Lease basis”. </a:t>
            </a:r>
            <a:endParaRPr lang="en-US" dirty="0" smtClean="0">
              <a:cs typeface="Calibri" pitchFamily="34" charset="0"/>
            </a:endParaRPr>
          </a:p>
          <a:p>
            <a:pPr marL="342900" indent="-342900" algn="just" fontAlgn="auto">
              <a:spcBef>
                <a:spcPts val="0"/>
              </a:spcBef>
              <a:spcAft>
                <a:spcPts val="0"/>
              </a:spcAft>
              <a:buFont typeface="Wingdings" pitchFamily="2" charset="2"/>
              <a:buChar char="Ø"/>
              <a:defRPr/>
            </a:pPr>
            <a:r>
              <a:rPr lang="en-US" dirty="0" smtClean="0">
                <a:latin typeface="+mj-lt"/>
              </a:rPr>
              <a:t>Categories of Tenant Farmers:</a:t>
            </a:r>
          </a:p>
          <a:p>
            <a:pPr marL="800100" lvl="1" indent="-342900" algn="just" fontAlgn="auto">
              <a:spcBef>
                <a:spcPts val="0"/>
              </a:spcBef>
              <a:spcAft>
                <a:spcPts val="0"/>
              </a:spcAft>
              <a:buFont typeface="Arial" pitchFamily="34" charset="0"/>
              <a:buChar char="•"/>
              <a:defRPr/>
            </a:pPr>
            <a:r>
              <a:rPr lang="en-US" dirty="0" smtClean="0">
                <a:latin typeface="+mj-lt"/>
              </a:rPr>
              <a:t>Landless farmers</a:t>
            </a:r>
          </a:p>
          <a:p>
            <a:pPr marL="800100" lvl="1" indent="-342900" algn="just" fontAlgn="auto">
              <a:spcBef>
                <a:spcPts val="0"/>
              </a:spcBef>
              <a:spcAft>
                <a:spcPts val="0"/>
              </a:spcAft>
              <a:buFont typeface="Arial" pitchFamily="34" charset="0"/>
              <a:buChar char="•"/>
              <a:defRPr/>
            </a:pPr>
            <a:r>
              <a:rPr lang="en-US" dirty="0" smtClean="0">
                <a:latin typeface="+mj-lt"/>
              </a:rPr>
              <a:t>Small and Marginal farmers having small holding of own land</a:t>
            </a:r>
          </a:p>
          <a:p>
            <a:pPr marL="342900" indent="-342900" algn="just" fontAlgn="auto">
              <a:spcBef>
                <a:spcPts val="0"/>
              </a:spcBef>
              <a:spcAft>
                <a:spcPts val="0"/>
              </a:spcAft>
              <a:buFont typeface="Wingdings" pitchFamily="2" charset="2"/>
              <a:buChar char="Ø"/>
              <a:defRPr/>
            </a:pPr>
            <a:r>
              <a:rPr lang="en-US" dirty="0" smtClean="0">
                <a:latin typeface="+mj-lt"/>
              </a:rPr>
              <a:t>Because of Tenancy Act, most of the owners are not interested in giving authenticity for leasing &amp; due to lack of authenticity, tenant farmers are deprived off getting benefits given by the Government. </a:t>
            </a:r>
          </a:p>
          <a:p>
            <a:pPr marL="342900" indent="-342900" algn="just" fontAlgn="auto">
              <a:spcBef>
                <a:spcPts val="0"/>
              </a:spcBef>
              <a:spcAft>
                <a:spcPts val="0"/>
              </a:spcAft>
              <a:buFont typeface="Wingdings" pitchFamily="2" charset="2"/>
              <a:buChar char="Ø"/>
              <a:defRPr/>
            </a:pPr>
            <a:r>
              <a:rPr lang="en-US" dirty="0" smtClean="0">
                <a:latin typeface="+mj-lt"/>
              </a:rPr>
              <a:t>This is forcing the tenants to get loans through private money lenders &amp;  leading to severe indebtedness.</a:t>
            </a:r>
          </a:p>
          <a:p>
            <a:pPr marL="342900" lvl="0" indent="-342900" algn="just" fontAlgn="auto">
              <a:spcBef>
                <a:spcPts val="0"/>
              </a:spcBef>
              <a:spcAft>
                <a:spcPts val="0"/>
              </a:spcAft>
              <a:buFont typeface="Wingdings" pitchFamily="2" charset="2"/>
              <a:buChar char="Ø"/>
              <a:defRPr/>
            </a:pPr>
            <a:r>
              <a:rPr lang="en-US" dirty="0" smtClean="0">
                <a:latin typeface="+mj-lt"/>
              </a:rPr>
              <a:t>To safeguard the tenant farmers from the clutches of private money lenders, the Government has made a special focus for tenant loaning. </a:t>
            </a:r>
          </a:p>
          <a:p>
            <a:pPr marL="342900" indent="-342900" algn="just" fontAlgn="auto">
              <a:spcBef>
                <a:spcPts val="0"/>
              </a:spcBef>
              <a:spcAft>
                <a:spcPts val="0"/>
              </a:spcAft>
              <a:defRPr/>
            </a:pPr>
            <a:r>
              <a:rPr lang="en-US" b="1" i="1" dirty="0" smtClean="0">
                <a:latin typeface="+mj-lt"/>
              </a:rPr>
              <a:t>LOAN ELIGIBILITY CARDS :</a:t>
            </a:r>
          </a:p>
          <a:p>
            <a:pPr marL="285750" lvl="0" indent="-285750" algn="just">
              <a:buFont typeface="Wingdings" pitchFamily="2" charset="2"/>
              <a:buChar char="Ø"/>
            </a:pPr>
            <a:r>
              <a:rPr lang="en-US" dirty="0" smtClean="0">
                <a:latin typeface="+mj-lt"/>
              </a:rPr>
              <a:t>Loan eligibility cards (LEC) are being issued by Revenue Department </a:t>
            </a:r>
          </a:p>
          <a:p>
            <a:pPr marL="285750" lvl="0" indent="-285750" algn="just">
              <a:buFont typeface="Wingdings" pitchFamily="2" charset="2"/>
              <a:buChar char="Ø"/>
            </a:pPr>
            <a:r>
              <a:rPr lang="en-US" dirty="0" smtClean="0">
                <a:latin typeface="+mj-lt"/>
              </a:rPr>
              <a:t>LECs - To access institutional credit, Claim benefit of Input Subsidy, </a:t>
            </a:r>
          </a:p>
          <a:p>
            <a:pPr marL="285750" lvl="0" indent="-285750" algn="just"/>
            <a:r>
              <a:rPr lang="en-US" dirty="0" smtClean="0">
                <a:latin typeface="+mj-lt"/>
              </a:rPr>
              <a:t>	Crop Insurance, Crop Damage Compensation etc  </a:t>
            </a:r>
            <a:endParaRPr lang="en-US" sz="2200" dirty="0">
              <a:latin typeface="Bookman Old Style" pitchFamily="18" charset="0"/>
            </a:endParaRPr>
          </a:p>
        </p:txBody>
      </p:sp>
      <p:pic>
        <p:nvPicPr>
          <p:cNvPr id="5124" name="Picture 3"/>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1000"/>
                    </a14:imgEffect>
                  </a14:imgLayer>
                </a14:imgProps>
              </a:ext>
            </a:extLst>
          </a:blip>
          <a:srcRect/>
          <a:stretch>
            <a:fillRect/>
          </a:stretch>
        </p:blipFill>
        <p:spPr bwMode="auto">
          <a:xfrm>
            <a:off x="3429000" y="160338"/>
            <a:ext cx="2119313" cy="765175"/>
          </a:xfrm>
          <a:prstGeom prst="rect">
            <a:avLst/>
          </a:prstGeom>
          <a:noFill/>
          <a:ln w="9525">
            <a:noFill/>
            <a:miter lim="800000"/>
            <a:headEnd/>
            <a:tailEnd/>
          </a:ln>
          <a:effectLst/>
        </p:spPr>
      </p:pic>
      <p:sp>
        <p:nvSpPr>
          <p:cNvPr id="2" name="TextBox 1"/>
          <p:cNvSpPr txBox="1"/>
          <p:nvPr/>
        </p:nvSpPr>
        <p:spPr>
          <a:xfrm>
            <a:off x="2143108" y="1071546"/>
            <a:ext cx="5105400" cy="369332"/>
          </a:xfrm>
          <a:prstGeom prst="rect">
            <a:avLst/>
          </a:prstGeom>
          <a:noFill/>
        </p:spPr>
        <p:txBody>
          <a:bodyPr wrap="square" rtlCol="0">
            <a:spAutoFit/>
          </a:bodyPr>
          <a:lstStyle/>
          <a:p>
            <a:pPr algn="ctr"/>
            <a:r>
              <a:rPr lang="en-US" b="1" i="1" dirty="0" smtClean="0">
                <a:cs typeface="Calibri" pitchFamily="34" charset="0"/>
              </a:rPr>
              <a:t>2. TENANT FARMER LOANING:</a:t>
            </a:r>
            <a:endParaRPr lang="en-US" b="1" i="1" dirty="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1219200"/>
            <a:ext cx="7772400" cy="5293757"/>
          </a:xfrm>
          <a:prstGeom prst="rect">
            <a:avLst/>
          </a:prstGeom>
        </p:spPr>
        <p:txBody>
          <a:bodyPr wrap="square">
            <a:spAutoFit/>
          </a:bodyPr>
          <a:lstStyle/>
          <a:p>
            <a:pPr lvl="0" algn="just">
              <a:spcBef>
                <a:spcPts val="1200"/>
              </a:spcBef>
              <a:buFont typeface="Wingdings" pitchFamily="2" charset="2"/>
              <a:buChar char="Ø"/>
            </a:pPr>
            <a:r>
              <a:rPr lang="en-US" dirty="0" smtClean="0">
                <a:latin typeface="+mj-lt"/>
              </a:rPr>
              <a:t>LECs list is available on  the Web portal  </a:t>
            </a:r>
            <a:r>
              <a:rPr lang="en-US" dirty="0" smtClean="0">
                <a:latin typeface="+mj-lt"/>
                <a:hlinkClick r:id="rId2"/>
              </a:rPr>
              <a:t>http://www.apagrisnet.gov.in/</a:t>
            </a:r>
            <a:r>
              <a:rPr lang="en-US" dirty="0" smtClean="0">
                <a:latin typeface="+mj-lt"/>
              </a:rPr>
              <a:t> </a:t>
            </a:r>
          </a:p>
          <a:p>
            <a:pPr lvl="0" algn="just">
              <a:spcBef>
                <a:spcPts val="1200"/>
              </a:spcBef>
              <a:buFont typeface="Wingdings" pitchFamily="2" charset="2"/>
              <a:buChar char="Ø"/>
            </a:pPr>
            <a:r>
              <a:rPr lang="en-US" dirty="0" smtClean="0">
                <a:latin typeface="+mj-lt"/>
              </a:rPr>
              <a:t> Through LECs credit disbursements increased from Rs. 322 </a:t>
            </a:r>
            <a:r>
              <a:rPr lang="en-US" dirty="0" err="1" smtClean="0">
                <a:latin typeface="+mj-lt"/>
              </a:rPr>
              <a:t>crores</a:t>
            </a:r>
            <a:r>
              <a:rPr lang="en-US" dirty="0" smtClean="0">
                <a:latin typeface="+mj-lt"/>
              </a:rPr>
              <a:t> during 2011-   12 to Rs. 1545 </a:t>
            </a:r>
            <a:r>
              <a:rPr lang="en-US" dirty="0" err="1" smtClean="0">
                <a:latin typeface="+mj-lt"/>
              </a:rPr>
              <a:t>crores</a:t>
            </a:r>
            <a:r>
              <a:rPr lang="en-US" dirty="0" smtClean="0">
                <a:latin typeface="+mj-lt"/>
              </a:rPr>
              <a:t> during 2018-19</a:t>
            </a:r>
          </a:p>
          <a:p>
            <a:pPr lvl="0" algn="just">
              <a:spcBef>
                <a:spcPts val="1200"/>
              </a:spcBef>
              <a:buFont typeface="Wingdings" pitchFamily="2" charset="2"/>
              <a:buChar char="Ø"/>
            </a:pPr>
            <a:r>
              <a:rPr lang="en-US" dirty="0" smtClean="0">
                <a:latin typeface="+mj-lt"/>
              </a:rPr>
              <a:t> Owner consent for issue of LECs and </a:t>
            </a:r>
            <a:r>
              <a:rPr lang="en-US" dirty="0" err="1" smtClean="0">
                <a:latin typeface="+mj-lt"/>
              </a:rPr>
              <a:t>availment</a:t>
            </a:r>
            <a:r>
              <a:rPr lang="en-US" dirty="0" smtClean="0">
                <a:latin typeface="+mj-lt"/>
              </a:rPr>
              <a:t> crop loan by the  owners are the main constraints for issue of loans through  LECs.</a:t>
            </a:r>
          </a:p>
          <a:p>
            <a:pPr lvl="0" algn="just">
              <a:spcBef>
                <a:spcPts val="1200"/>
              </a:spcBef>
            </a:pPr>
            <a:r>
              <a:rPr lang="en-US" b="1" i="1" dirty="0" smtClean="0">
                <a:latin typeface="+mj-lt"/>
              </a:rPr>
              <a:t>Certificate of Cultivation: </a:t>
            </a:r>
          </a:p>
          <a:p>
            <a:pPr marL="285750" lvl="0" indent="-285750" algn="just">
              <a:buFont typeface="Wingdings" pitchFamily="2" charset="2"/>
              <a:buChar char="Ø"/>
            </a:pPr>
            <a:r>
              <a:rPr lang="en-US" dirty="0" smtClean="0">
                <a:latin typeface="+mj-lt"/>
              </a:rPr>
              <a:t>Issued by the Agricultural Department as per the Existing norms of RBI </a:t>
            </a:r>
            <a:r>
              <a:rPr lang="en-US" dirty="0" err="1" smtClean="0">
                <a:latin typeface="+mj-lt"/>
              </a:rPr>
              <a:t>i.e</a:t>
            </a:r>
            <a:r>
              <a:rPr lang="en-US" dirty="0" smtClean="0">
                <a:latin typeface="+mj-lt"/>
              </a:rPr>
              <a:t> banks can extend the finance to tenant farmers up to Rs. 1.00 </a:t>
            </a:r>
            <a:r>
              <a:rPr lang="en-US" dirty="0" err="1" smtClean="0">
                <a:latin typeface="+mj-lt"/>
              </a:rPr>
              <a:t>lakh</a:t>
            </a:r>
            <a:r>
              <a:rPr lang="en-US" dirty="0" smtClean="0">
                <a:latin typeface="+mj-lt"/>
              </a:rPr>
              <a:t> on hypothecation of crop and without insisting on collateral security. </a:t>
            </a:r>
          </a:p>
          <a:p>
            <a:pPr marL="285750" lvl="0" indent="-285750" algn="just">
              <a:buFont typeface="Wingdings" pitchFamily="2" charset="2"/>
              <a:buChar char="Ø"/>
            </a:pPr>
            <a:r>
              <a:rPr lang="en-US" dirty="0" smtClean="0">
                <a:latin typeface="+mj-lt"/>
              </a:rPr>
              <a:t>COCs will facilitate more number of tenant farmers in getting bank loans.</a:t>
            </a:r>
          </a:p>
          <a:p>
            <a:pPr marL="285750" lvl="0" indent="-285750" algn="just">
              <a:buFont typeface="Wingdings" pitchFamily="2" charset="2"/>
              <a:buChar char="Ø"/>
            </a:pPr>
            <a:r>
              <a:rPr lang="en-US" dirty="0" smtClean="0">
                <a:latin typeface="+mj-lt"/>
              </a:rPr>
              <a:t>Initiated in 2016-17 and during 218-19, Rs. 1237 </a:t>
            </a:r>
            <a:r>
              <a:rPr lang="en-US" dirty="0" err="1" smtClean="0">
                <a:latin typeface="+mj-lt"/>
              </a:rPr>
              <a:t>crores</a:t>
            </a:r>
            <a:r>
              <a:rPr lang="en-US" dirty="0" smtClean="0">
                <a:latin typeface="+mj-lt"/>
              </a:rPr>
              <a:t> disbursed to  tenants through COCs.</a:t>
            </a:r>
          </a:p>
          <a:p>
            <a:pPr algn="just"/>
            <a:r>
              <a:rPr lang="en-US" b="1" i="1" dirty="0" smtClean="0">
                <a:latin typeface="+mj-lt"/>
              </a:rPr>
              <a:t> Major issues raised by the Banks in sanctioning of crop loans to Tenants</a:t>
            </a:r>
          </a:p>
          <a:p>
            <a:pPr algn="just">
              <a:buFont typeface="Wingdings" pitchFamily="2" charset="2"/>
              <a:buChar char="Ø"/>
            </a:pPr>
            <a:r>
              <a:rPr lang="en-US" b="1" i="1" dirty="0" smtClean="0">
                <a:latin typeface="+mj-lt"/>
              </a:rPr>
              <a:t> </a:t>
            </a:r>
            <a:r>
              <a:rPr lang="en-US" dirty="0" smtClean="0">
                <a:latin typeface="+mj-lt"/>
              </a:rPr>
              <a:t>Land Owner has already taken crop loan on the same survey number.  </a:t>
            </a:r>
          </a:p>
          <a:p>
            <a:pPr marL="285750" lvl="0" indent="-285750" algn="just">
              <a:buFont typeface="Wingdings" pitchFamily="2" charset="2"/>
              <a:buChar char="Ø"/>
            </a:pPr>
            <a:r>
              <a:rPr lang="en-US" dirty="0" smtClean="0">
                <a:latin typeface="+mj-lt"/>
              </a:rPr>
              <a:t>Banks are denying loans to individual tenant farmers.</a:t>
            </a:r>
          </a:p>
          <a:p>
            <a:pPr marL="285750" lvl="0" indent="-285750" algn="just">
              <a:buFont typeface="Wingdings" pitchFamily="2" charset="2"/>
              <a:buChar char="Ø"/>
            </a:pPr>
            <a:r>
              <a:rPr lang="en-US" dirty="0" smtClean="0">
                <a:latin typeface="+mj-lt"/>
              </a:rPr>
              <a:t>Insisting for security to provide crop loans to tenant farmers.</a:t>
            </a:r>
            <a:r>
              <a:rPr lang="en-US" sz="2000" i="1" dirty="0">
                <a:latin typeface="Bookman Old Style" pitchFamily="18" charset="0"/>
              </a:rPr>
              <a:t>			</a:t>
            </a:r>
            <a:endParaRPr lang="en-US" sz="2000" dirty="0">
              <a:latin typeface="Bookman Old Style" pitchFamily="18" charset="0"/>
            </a:endParaRPr>
          </a:p>
        </p:txBody>
      </p:sp>
      <p:pic>
        <p:nvPicPr>
          <p:cNvPr id="5124" name="Picture 3"/>
          <p:cNvPicPr>
            <a:picLocks noChangeAspect="1" noChangeArrowheads="1"/>
          </p:cNvPicPr>
          <p:nvPr/>
        </p:nvPicPr>
        <p:blipFill>
          <a:blip r:embed="rId3"/>
          <a:srcRect/>
          <a:stretch>
            <a:fillRect/>
          </a:stretch>
        </p:blipFill>
        <p:spPr bwMode="auto">
          <a:xfrm>
            <a:off x="3429000" y="160338"/>
            <a:ext cx="2119313" cy="765175"/>
          </a:xfrm>
          <a:prstGeom prst="rect">
            <a:avLst/>
          </a:prstGeom>
          <a:noFill/>
          <a:ln w="9525">
            <a:noFill/>
            <a:miter lim="800000"/>
            <a:headEnd/>
            <a:tailEnd/>
          </a:ln>
          <a:effectLst/>
        </p:spPr>
      </p:pic>
    </p:spTree>
    <p:extLst>
      <p:ext uri="{BB962C8B-B14F-4D97-AF65-F5344CB8AC3E}">
        <p14:creationId xmlns:p14="http://schemas.microsoft.com/office/powerpoint/2010/main" xmlns="" val="1184213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14422"/>
            <a:ext cx="8143932" cy="5357850"/>
          </a:xfrm>
        </p:spPr>
        <p:txBody>
          <a:bodyPr/>
          <a:lstStyle/>
          <a:p>
            <a:pPr algn="just">
              <a:buFont typeface="Wingdings" pitchFamily="2" charset="2"/>
              <a:buChar char="Ø"/>
            </a:pPr>
            <a:r>
              <a:rPr lang="en-US" sz="1800" dirty="0" smtClean="0">
                <a:latin typeface="+mj-lt"/>
              </a:rPr>
              <a:t>The branch managers are demanding the tenants for producing no dues certificate from the service area banks.</a:t>
            </a:r>
            <a:r>
              <a:rPr lang="en-US" sz="1800" i="1" dirty="0" smtClean="0">
                <a:latin typeface="+mj-lt"/>
              </a:rPr>
              <a:t>	</a:t>
            </a:r>
          </a:p>
          <a:p>
            <a:pPr algn="just">
              <a:buNone/>
            </a:pPr>
            <a:r>
              <a:rPr lang="en-US" sz="1800" b="1" i="1" dirty="0" smtClean="0">
                <a:latin typeface="+mj-lt"/>
              </a:rPr>
              <a:t>TENANT LOANING THROUGH GROUP (RMG AND JLG): </a:t>
            </a:r>
          </a:p>
          <a:p>
            <a:pPr algn="just">
              <a:buFont typeface="Wingdings" pitchFamily="2" charset="2"/>
              <a:buChar char="Ø"/>
            </a:pPr>
            <a:r>
              <a:rPr lang="en-US" sz="1800" b="1" i="1" dirty="0" smtClean="0">
                <a:latin typeface="+mj-lt"/>
              </a:rPr>
              <a:t> </a:t>
            </a:r>
            <a:r>
              <a:rPr lang="en-US" sz="1800" dirty="0" smtClean="0">
                <a:latin typeface="+mj-lt"/>
              </a:rPr>
              <a:t>The LEC / COC  </a:t>
            </a:r>
            <a:r>
              <a:rPr lang="en-US" sz="1800" dirty="0">
                <a:latin typeface="+mj-lt"/>
              </a:rPr>
              <a:t>holders </a:t>
            </a:r>
            <a:r>
              <a:rPr lang="en-US" sz="1800" dirty="0" smtClean="0">
                <a:latin typeface="+mj-lt"/>
              </a:rPr>
              <a:t>also </a:t>
            </a:r>
            <a:r>
              <a:rPr lang="en-US" sz="1800" dirty="0">
                <a:latin typeface="+mj-lt"/>
              </a:rPr>
              <a:t>being formed as </a:t>
            </a:r>
            <a:r>
              <a:rPr lang="en-US" sz="1800" dirty="0" err="1">
                <a:latin typeface="+mj-lt"/>
              </a:rPr>
              <a:t>Rythu</a:t>
            </a:r>
            <a:r>
              <a:rPr lang="en-US" sz="1800" dirty="0">
                <a:latin typeface="+mj-lt"/>
              </a:rPr>
              <a:t> </a:t>
            </a:r>
            <a:r>
              <a:rPr lang="en-US" sz="1800" dirty="0" err="1">
                <a:latin typeface="+mj-lt"/>
              </a:rPr>
              <a:t>Mithra</a:t>
            </a:r>
            <a:r>
              <a:rPr lang="en-US" sz="1800" dirty="0">
                <a:latin typeface="+mj-lt"/>
              </a:rPr>
              <a:t> Groups (RMGs) /Joint Liability Groups (JLGs) to facilitate them in getting either individual loans by producing LEC or in group mode through JLGs</a:t>
            </a:r>
            <a:r>
              <a:rPr lang="en-US" sz="1800" dirty="0" smtClean="0">
                <a:latin typeface="+mj-lt"/>
              </a:rPr>
              <a:t>.</a:t>
            </a:r>
          </a:p>
          <a:p>
            <a:pPr algn="just">
              <a:buFont typeface="Wingdings" pitchFamily="2" charset="2"/>
              <a:buChar char="Ø"/>
            </a:pPr>
            <a:r>
              <a:rPr lang="en-US" sz="1800" dirty="0" smtClean="0">
                <a:latin typeface="+mj-lt"/>
              </a:rPr>
              <a:t>Through RMG group mode an amount Rs. 1323 </a:t>
            </a:r>
            <a:r>
              <a:rPr lang="en-US" sz="1800" dirty="0" err="1" smtClean="0">
                <a:latin typeface="+mj-lt"/>
              </a:rPr>
              <a:t>crores</a:t>
            </a:r>
            <a:r>
              <a:rPr lang="en-US" sz="1800" dirty="0" smtClean="0">
                <a:latin typeface="+mj-lt"/>
              </a:rPr>
              <a:t> and through JLG group mode an amount of Rs. 975 </a:t>
            </a:r>
            <a:r>
              <a:rPr lang="en-US" sz="1800" dirty="0" err="1" smtClean="0">
                <a:latin typeface="+mj-lt"/>
              </a:rPr>
              <a:t>crores</a:t>
            </a:r>
            <a:r>
              <a:rPr lang="en-US" sz="1800" dirty="0" smtClean="0">
                <a:latin typeface="+mj-lt"/>
              </a:rPr>
              <a:t> were  disbursed to tenants as crop loans.</a:t>
            </a:r>
          </a:p>
          <a:p>
            <a:pPr algn="just">
              <a:buFont typeface="Wingdings" pitchFamily="2" charset="2"/>
              <a:buChar char="Ø"/>
            </a:pPr>
            <a:r>
              <a:rPr lang="en-US" sz="1800" dirty="0" smtClean="0">
                <a:latin typeface="+mj-lt"/>
              </a:rPr>
              <a:t>With Government Special focus on tenant loaning, the same was increased from  Rs. 272 </a:t>
            </a:r>
            <a:r>
              <a:rPr lang="en-US" sz="1800" dirty="0" err="1" smtClean="0">
                <a:latin typeface="+mj-lt"/>
              </a:rPr>
              <a:t>crores</a:t>
            </a:r>
            <a:r>
              <a:rPr lang="en-US" sz="1800" dirty="0" smtClean="0">
                <a:latin typeface="+mj-lt"/>
              </a:rPr>
              <a:t> covering  1.34 </a:t>
            </a:r>
            <a:r>
              <a:rPr lang="en-US" sz="1800" dirty="0" err="1" smtClean="0">
                <a:latin typeface="+mj-lt"/>
              </a:rPr>
              <a:t>lakh</a:t>
            </a:r>
            <a:r>
              <a:rPr lang="en-US" sz="1800" dirty="0" smtClean="0">
                <a:latin typeface="+mj-lt"/>
              </a:rPr>
              <a:t> tenants during 2014-15 to Rs. 5,081 </a:t>
            </a:r>
            <a:r>
              <a:rPr lang="en-US" sz="1800" dirty="0" err="1" smtClean="0">
                <a:latin typeface="+mj-lt"/>
              </a:rPr>
              <a:t>crores</a:t>
            </a:r>
            <a:r>
              <a:rPr lang="en-US" sz="1800" dirty="0" smtClean="0">
                <a:latin typeface="+mj-lt"/>
              </a:rPr>
              <a:t> covering 11.25 </a:t>
            </a:r>
            <a:r>
              <a:rPr lang="en-US" sz="1800" dirty="0" err="1" smtClean="0">
                <a:latin typeface="+mj-lt"/>
              </a:rPr>
              <a:t>lakh</a:t>
            </a:r>
            <a:r>
              <a:rPr lang="en-US" sz="1800" dirty="0" smtClean="0">
                <a:latin typeface="+mj-lt"/>
              </a:rPr>
              <a:t> tenants during 2018-19.</a:t>
            </a:r>
          </a:p>
          <a:p>
            <a:pPr algn="just">
              <a:buFont typeface="Wingdings" pitchFamily="2" charset="2"/>
              <a:buChar char="Ø"/>
            </a:pPr>
            <a:r>
              <a:rPr lang="en-US" sz="1800" dirty="0" smtClean="0">
                <a:latin typeface="+mj-lt"/>
              </a:rPr>
              <a:t>As targeted by the </a:t>
            </a:r>
            <a:r>
              <a:rPr lang="en-US" sz="1800" dirty="0" err="1" smtClean="0">
                <a:latin typeface="+mj-lt"/>
              </a:rPr>
              <a:t>Hon’ble</a:t>
            </a:r>
            <a:r>
              <a:rPr lang="en-US" sz="1800" dirty="0" smtClean="0">
                <a:latin typeface="+mj-lt"/>
              </a:rPr>
              <a:t> Chief Minister, the district need to initiate all the necessary steps to provide </a:t>
            </a:r>
            <a:r>
              <a:rPr lang="en-US" sz="1800" dirty="0" err="1" smtClean="0">
                <a:latin typeface="+mj-lt"/>
              </a:rPr>
              <a:t>atleast</a:t>
            </a:r>
            <a:r>
              <a:rPr lang="en-US" sz="1800" dirty="0" smtClean="0">
                <a:latin typeface="+mj-lt"/>
              </a:rPr>
              <a:t> 10% of crops amount to tenants. </a:t>
            </a:r>
          </a:p>
          <a:p>
            <a:pPr algn="just">
              <a:buNone/>
            </a:pPr>
            <a:r>
              <a:rPr lang="en-US" sz="1800" b="1" i="1" dirty="0" smtClean="0">
                <a:latin typeface="+mj-lt"/>
              </a:rPr>
              <a:t>LOAN TRACKING PROCESS:</a:t>
            </a:r>
          </a:p>
          <a:p>
            <a:pPr algn="just">
              <a:buFont typeface="Wingdings" pitchFamily="2" charset="2"/>
              <a:buChar char="Ø"/>
            </a:pPr>
            <a:r>
              <a:rPr lang="en-US" sz="1800" dirty="0" smtClean="0">
                <a:latin typeface="+mj-lt"/>
              </a:rPr>
              <a:t>The Department has developed the software and </a:t>
            </a:r>
            <a:r>
              <a:rPr lang="en-US" sz="1800" dirty="0" err="1" smtClean="0">
                <a:latin typeface="+mj-lt"/>
              </a:rPr>
              <a:t>MobileApp</a:t>
            </a:r>
            <a:r>
              <a:rPr lang="en-US" sz="1800" dirty="0" smtClean="0">
                <a:latin typeface="+mj-lt"/>
              </a:rPr>
              <a:t> for tracking the loans issued by the Banks to LEC &amp; COC  holders.</a:t>
            </a:r>
          </a:p>
          <a:p>
            <a:pPr algn="just">
              <a:buFont typeface="Wingdings" pitchFamily="2" charset="2"/>
              <a:buChar char="Ø"/>
            </a:pPr>
            <a:r>
              <a:rPr lang="en-US" sz="1800" dirty="0" smtClean="0">
                <a:latin typeface="+mj-lt"/>
              </a:rPr>
              <a:t>The MPEOs have to upload the data of  LEC &amp; COC loaning details ON Real Time Basis.</a:t>
            </a:r>
          </a:p>
          <a:p>
            <a:pPr algn="just">
              <a:buNone/>
            </a:pPr>
            <a:endParaRPr lang="en-US" sz="1800" b="1" i="1" dirty="0">
              <a:latin typeface="+mj-lt"/>
            </a:endParaRPr>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14000"/>
                    </a14:imgEffect>
                  </a14:imgLayer>
                </a14:imgProps>
              </a:ext>
              <a:ext uri="{28A0092B-C50C-407E-A947-70E740481C1C}">
                <a14:useLocalDpi xmlns:a14="http://schemas.microsoft.com/office/drawing/2010/main" xmlns="" val="0"/>
              </a:ext>
            </a:extLst>
          </a:blip>
          <a:srcRect/>
          <a:stretch>
            <a:fillRect/>
          </a:stretch>
        </p:blipFill>
        <p:spPr bwMode="auto">
          <a:xfrm>
            <a:off x="3200400" y="304800"/>
            <a:ext cx="2116137" cy="768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90606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58204" cy="796908"/>
          </a:xfrm>
        </p:spPr>
        <p:txBody>
          <a:bodyPr/>
          <a:lstStyle/>
          <a:p>
            <a:r>
              <a:rPr lang="en-US" sz="1800" b="1" i="1" u="sng" dirty="0" smtClean="0"/>
              <a:t>3. ANNADATHA SUKHIBHAVA:</a:t>
            </a:r>
            <a:endParaRPr lang="en-US" sz="1800" dirty="0"/>
          </a:p>
        </p:txBody>
      </p:sp>
      <p:sp>
        <p:nvSpPr>
          <p:cNvPr id="3" name="Content Placeholder 2"/>
          <p:cNvSpPr>
            <a:spLocks noGrp="1"/>
          </p:cNvSpPr>
          <p:nvPr>
            <p:ph idx="1"/>
          </p:nvPr>
        </p:nvSpPr>
        <p:spPr>
          <a:xfrm>
            <a:off x="457200" y="1214422"/>
            <a:ext cx="8401080" cy="5000660"/>
          </a:xfrm>
        </p:spPr>
        <p:txBody>
          <a:bodyPr/>
          <a:lstStyle/>
          <a:p>
            <a:pPr lvl="0" algn="just"/>
            <a:r>
              <a:rPr lang="en-US" sz="1800" dirty="0" smtClean="0"/>
              <a:t>To augment the income of the Small and Marginal farmers, the Government of Andhra Pradesh has launched </a:t>
            </a:r>
            <a:r>
              <a:rPr lang="en-US" sz="1800" b="1" dirty="0" smtClean="0"/>
              <a:t>“ANNADATHA SUKHIBHAVA” on 17-02-2019 to </a:t>
            </a:r>
            <a:r>
              <a:rPr lang="en-US" sz="1800" dirty="0" smtClean="0"/>
              <a:t>benefit the eligible beneficiaries during this financial year 2018-19.</a:t>
            </a:r>
          </a:p>
          <a:p>
            <a:pPr lvl="0" algn="just"/>
            <a:r>
              <a:rPr lang="en-US" sz="1800" dirty="0" smtClean="0"/>
              <a:t>The scheme aims to supplement the financial needs of the farmers in procuring various inputs to ensure proper crop health and appropriate yields, commensurate with the anticipated farm income.</a:t>
            </a:r>
          </a:p>
          <a:p>
            <a:pPr algn="just">
              <a:buNone/>
            </a:pPr>
            <a:r>
              <a:rPr lang="en-US" sz="1800" b="1" dirty="0" smtClean="0"/>
              <a:t>Benefits to the farmers under </a:t>
            </a:r>
            <a:r>
              <a:rPr lang="en-US" sz="1800" b="1" dirty="0" err="1" smtClean="0"/>
              <a:t>Annadata</a:t>
            </a:r>
            <a:r>
              <a:rPr lang="en-US" sz="1800" b="1" dirty="0" smtClean="0"/>
              <a:t> </a:t>
            </a:r>
            <a:r>
              <a:rPr lang="en-US" sz="1800" b="1" dirty="0" err="1" smtClean="0"/>
              <a:t>Sukhibhava</a:t>
            </a:r>
            <a:r>
              <a:rPr lang="en-US" sz="1800" b="1" dirty="0" smtClean="0"/>
              <a:t> Scheme:</a:t>
            </a:r>
            <a:endParaRPr lang="en-US" sz="1800" dirty="0" smtClean="0"/>
          </a:p>
          <a:p>
            <a:pPr lvl="0" algn="just"/>
            <a:r>
              <a:rPr lang="en-US" sz="1800" dirty="0" smtClean="0"/>
              <a:t>The Landholder Farmer families with total cultivable holding up to 2 hectares will be provided a benefit of Rs.9000/- in addition to a benefit of Rs.6000/- of PM- KISAN. </a:t>
            </a:r>
          </a:p>
          <a:p>
            <a:pPr lvl="0" algn="just"/>
            <a:r>
              <a:rPr lang="en-US" sz="1800" dirty="0" smtClean="0"/>
              <a:t>The Landholder Farmer families having more than 2 hectares will be provided a benefit of Rs.10,000 per annum per family.</a:t>
            </a:r>
          </a:p>
          <a:p>
            <a:pPr lvl="0" algn="just"/>
            <a:r>
              <a:rPr lang="en-US" sz="1800" dirty="0" smtClean="0"/>
              <a:t>The landless Tenant Farmers/Cultivators will be provided a benefit of Rs.15,000 per annum per family payable in two seasons </a:t>
            </a:r>
            <a:r>
              <a:rPr lang="en-US" sz="1800" dirty="0" err="1" smtClean="0"/>
              <a:t>w.e.fKharif</a:t>
            </a:r>
            <a:r>
              <a:rPr lang="en-US" sz="1800" dirty="0" smtClean="0"/>
              <a:t> 2019  sponsored by Government of Andhra Pradesh. </a:t>
            </a:r>
          </a:p>
          <a:p>
            <a:pPr lvl="0" algn="just"/>
            <a:r>
              <a:rPr lang="en-US" sz="1800" dirty="0" smtClean="0"/>
              <a:t>The first installment to eligible beneficiaries during this financial year 2018-19 shall be for the period from 01.12.2018 to 31.03.2019.</a:t>
            </a:r>
          </a:p>
          <a:p>
            <a:pPr>
              <a:buNone/>
            </a:pP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472518" cy="6072230"/>
          </a:xfrm>
        </p:spPr>
        <p:txBody>
          <a:bodyPr/>
          <a:lstStyle/>
          <a:p>
            <a:pPr lvl="0" algn="just"/>
            <a:r>
              <a:rPr lang="en-US" sz="1800" dirty="0" smtClean="0"/>
              <a:t>The Government has released an amount of Rs. 2,000 </a:t>
            </a:r>
            <a:r>
              <a:rPr lang="en-US" sz="1800" dirty="0" err="1" smtClean="0"/>
              <a:t>crores</a:t>
            </a:r>
            <a:r>
              <a:rPr lang="en-US" sz="1800" dirty="0" smtClean="0"/>
              <a:t> in 1</a:t>
            </a:r>
            <a:r>
              <a:rPr lang="en-US" sz="1800" baseline="30000" dirty="0" smtClean="0"/>
              <a:t>st</a:t>
            </a:r>
            <a:r>
              <a:rPr lang="en-US" sz="1800" dirty="0" smtClean="0"/>
              <a:t> spell and out of which an amount of Rs. 500 </a:t>
            </a:r>
            <a:r>
              <a:rPr lang="en-US" sz="1800" dirty="0" err="1" smtClean="0"/>
              <a:t>crores</a:t>
            </a:r>
            <a:r>
              <a:rPr lang="en-US" sz="1800" dirty="0" smtClean="0"/>
              <a:t> was deposited to the accounts of eligible farmers.  </a:t>
            </a:r>
          </a:p>
          <a:p>
            <a:pPr algn="just"/>
            <a:r>
              <a:rPr lang="en-US" sz="1800" dirty="0" smtClean="0"/>
              <a:t>GOI has released an amount of Rs. 663.37croresfor 33.16 </a:t>
            </a:r>
            <a:r>
              <a:rPr lang="en-US" sz="1800" dirty="0" err="1" smtClean="0"/>
              <a:t>Lakh</a:t>
            </a:r>
            <a:r>
              <a:rPr lang="en-US" sz="1800" dirty="0" smtClean="0"/>
              <a:t> farmers under PM KISAN and the disbursement is under progress</a:t>
            </a:r>
            <a:r>
              <a:rPr lang="en-US" sz="1800" i="1" dirty="0" smtClean="0"/>
              <a:t>. </a:t>
            </a:r>
          </a:p>
          <a:p>
            <a:pPr algn="just">
              <a:buNone/>
            </a:pPr>
            <a:r>
              <a:rPr lang="en-US" sz="1800" b="1" i="1" u="sng" dirty="0" smtClean="0"/>
              <a:t> </a:t>
            </a:r>
            <a:r>
              <a:rPr lang="en-US" sz="1800" b="1" i="1" dirty="0" smtClean="0"/>
              <a:t>Modalities:</a:t>
            </a:r>
            <a:endParaRPr lang="en-US" sz="1800" dirty="0" smtClean="0"/>
          </a:p>
          <a:p>
            <a:pPr lvl="0" algn="just"/>
            <a:r>
              <a:rPr lang="en-US" sz="1800" dirty="0" smtClean="0"/>
              <a:t>A Small and Marginal landholder farmer family is defined as “a family comprising of husband, wife and minor children who collectively own cultivable land up to 2 hectare as per land records before 01.02.2019.</a:t>
            </a:r>
          </a:p>
          <a:p>
            <a:pPr lvl="0" algn="just"/>
            <a:r>
              <a:rPr lang="en-US" sz="1800" dirty="0" smtClean="0"/>
              <a:t>A Tenant Farmer/Cultivator is a landless active cultivator who is having Loan Eligibility Card or Certificate of Cultivation (COC). Tenant farmers in </a:t>
            </a:r>
            <a:r>
              <a:rPr lang="en-US" sz="1800" dirty="0" err="1" smtClean="0"/>
              <a:t>RythuMithra</a:t>
            </a:r>
            <a:r>
              <a:rPr lang="en-US" sz="1800" dirty="0" smtClean="0"/>
              <a:t> Groups/Joint Liability Groups are also eligible under this scheme.</a:t>
            </a:r>
          </a:p>
          <a:p>
            <a:pPr lvl="0" algn="just"/>
            <a:r>
              <a:rPr lang="en-US" sz="1800" dirty="0" smtClean="0"/>
              <a:t>The Real Time Governance(RTG) has been nominated as nodal department and CEO, RTG is the Nodal officer for the scheme. The RTG is finalizing and furnishing the list of eligible farmer families to the designated bank for transfer of money.</a:t>
            </a:r>
          </a:p>
          <a:p>
            <a:pPr lvl="0" algn="just"/>
            <a:r>
              <a:rPr lang="en-US" sz="1800" dirty="0" smtClean="0"/>
              <a:t>The transfer of benefits to all the eligible farmer families in first installment will be completed before 31.03.2019. </a:t>
            </a:r>
          </a:p>
          <a:p>
            <a:pPr lvl="0" algn="just"/>
            <a:r>
              <a:rPr lang="en-US" sz="1800" dirty="0" smtClean="0"/>
              <a:t>There will be stratified review/monitoring mechanism at State and District Level headed by Principal Secretary, A&amp;C dept. at state level and District Collector at district level.  </a:t>
            </a:r>
          </a:p>
          <a:p>
            <a:pPr>
              <a:buNone/>
            </a:pP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8358246" cy="6286544"/>
          </a:xfrm>
        </p:spPr>
        <p:txBody>
          <a:bodyPr/>
          <a:lstStyle/>
          <a:p>
            <a:pPr>
              <a:buNone/>
            </a:pPr>
            <a:r>
              <a:rPr lang="en-US" sz="1800" b="1" i="1" dirty="0" smtClean="0"/>
              <a:t>Exclusions under </a:t>
            </a:r>
            <a:r>
              <a:rPr lang="en-US" sz="1800" b="1" i="1" dirty="0" err="1" smtClean="0"/>
              <a:t>Annadatha</a:t>
            </a:r>
            <a:r>
              <a:rPr lang="en-US" sz="1800" b="1" i="1" dirty="0" smtClean="0"/>
              <a:t> </a:t>
            </a:r>
            <a:r>
              <a:rPr lang="en-US" sz="1800" b="1" i="1" dirty="0" err="1" smtClean="0"/>
              <a:t>Sukhi</a:t>
            </a:r>
            <a:r>
              <a:rPr lang="en-US" sz="1800" b="1" i="1" dirty="0" smtClean="0"/>
              <a:t> </a:t>
            </a:r>
            <a:r>
              <a:rPr lang="en-US" sz="1800" b="1" i="1" dirty="0" err="1" smtClean="0"/>
              <a:t>bhava</a:t>
            </a:r>
            <a:r>
              <a:rPr lang="en-US" sz="1800" dirty="0" smtClean="0"/>
              <a:t>:     </a:t>
            </a:r>
          </a:p>
          <a:p>
            <a:pPr lvl="0" algn="just"/>
            <a:r>
              <a:rPr lang="en-US" sz="1800" dirty="0" smtClean="0"/>
              <a:t>All Institutional Land holders </a:t>
            </a:r>
          </a:p>
          <a:p>
            <a:pPr lvl="0" algn="just"/>
            <a:r>
              <a:rPr lang="en-US" sz="1800" dirty="0" smtClean="0"/>
              <a:t>Former and present holders of constitutional posts, </a:t>
            </a:r>
          </a:p>
          <a:p>
            <a:pPr lvl="0" algn="just"/>
            <a:r>
              <a:rPr lang="en-US" sz="1800" dirty="0" smtClean="0"/>
              <a:t>Retired officers and employees of Central/ State Government Ministries /Offices/Departments and its field units Central or State PSEs and Attached offices /Autonomous Institutions under Government as well as regular employees of the Local Bodies, superannuated/retired pensioners whose monthly pension is Rs.10,000/-or more.</a:t>
            </a:r>
          </a:p>
          <a:p>
            <a:pPr lvl="0" algn="just"/>
            <a:r>
              <a:rPr lang="en-US" sz="1800" dirty="0" smtClean="0"/>
              <a:t>Persons who paid Income Tax in last assessment year </a:t>
            </a:r>
          </a:p>
          <a:p>
            <a:pPr lvl="0" algn="just"/>
            <a:r>
              <a:rPr lang="en-US" sz="1800" dirty="0" smtClean="0"/>
              <a:t>Professionals like Doctors, Engineers, Lawyers, Chartered Accountants, and Architects registered with Professional bodies and carrying out profession by undertaking practices.</a:t>
            </a:r>
          </a:p>
          <a:p>
            <a:pPr lvl="0" algn="just">
              <a:buNone/>
            </a:pPr>
            <a:r>
              <a:rPr lang="en-US" sz="1800" b="1" dirty="0" smtClean="0"/>
              <a:t>Redressal of Grievances:</a:t>
            </a:r>
          </a:p>
          <a:p>
            <a:pPr lvl="0"/>
            <a:r>
              <a:rPr lang="en-US" sz="1800" dirty="0" smtClean="0"/>
              <a:t>MPEOs have to update the Bank Account Details &amp; facilitate the farmers to approach concerned </a:t>
            </a:r>
            <a:r>
              <a:rPr lang="en-US" sz="1800" dirty="0" err="1" smtClean="0"/>
              <a:t>Tahsildars</a:t>
            </a:r>
            <a:r>
              <a:rPr lang="en-US" sz="1800" dirty="0" smtClean="0"/>
              <a:t> and Banks for </a:t>
            </a:r>
            <a:r>
              <a:rPr lang="en-US" sz="1800" dirty="0" err="1" smtClean="0"/>
              <a:t>updation</a:t>
            </a:r>
            <a:r>
              <a:rPr lang="en-US" sz="1800" dirty="0" smtClean="0"/>
              <a:t> of land records and </a:t>
            </a:r>
            <a:r>
              <a:rPr lang="en-US" sz="1800" dirty="0" err="1" smtClean="0"/>
              <a:t>Aadhar</a:t>
            </a:r>
            <a:r>
              <a:rPr lang="en-US" sz="1800" dirty="0" smtClean="0"/>
              <a:t> linking.</a:t>
            </a:r>
          </a:p>
          <a:p>
            <a:pPr lvl="0" algn="just"/>
            <a:r>
              <a:rPr lang="en-US" sz="1800" dirty="0" smtClean="0"/>
              <a:t>The farmers can check the status of benefit in their bank accounts through </a:t>
            </a:r>
            <a:r>
              <a:rPr lang="en-US" sz="1800" u="sng" dirty="0" smtClean="0">
                <a:hlinkClick r:id="rId2"/>
              </a:rPr>
              <a:t>http://annadathasukhibhava.ap.gov.in</a:t>
            </a:r>
            <a:r>
              <a:rPr lang="en-US" sz="1800" dirty="0" smtClean="0"/>
              <a:t> either by using </a:t>
            </a:r>
            <a:r>
              <a:rPr lang="en-US" sz="1800" dirty="0" err="1" smtClean="0"/>
              <a:t>Aadhar</a:t>
            </a:r>
            <a:r>
              <a:rPr lang="en-US" sz="1800" dirty="0" smtClean="0"/>
              <a:t> Numbers or Mobile Numbers which are linked to their land records.</a:t>
            </a:r>
          </a:p>
          <a:p>
            <a:pPr lvl="0" algn="ctr">
              <a:buNone/>
            </a:pPr>
            <a:r>
              <a:rPr lang="en-US" sz="2400" b="1" dirty="0" smtClean="0"/>
              <a:t>THE END</a:t>
            </a:r>
            <a:endParaRPr lang="en-US" sz="24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TotalTime>
  <Words>922</Words>
  <Application>Microsoft Office PowerPoint</Application>
  <PresentationFormat>On-screen Show (4:3)</PresentationFormat>
  <Paragraphs>92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EXTENSION </vt:lpstr>
      <vt:lpstr>Slide 2</vt:lpstr>
      <vt:lpstr>Slide 3</vt:lpstr>
      <vt:lpstr>Slide 4</vt:lpstr>
      <vt:lpstr>Slide 5</vt:lpstr>
      <vt:lpstr>Slide 6</vt:lpstr>
      <vt:lpstr>3. ANNADATHA SUKHIBHAVA:</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FARMER SUICIDES IN ANDHRA PRADESH</dc:title>
  <dc:creator>EXTENSION</dc:creator>
  <cp:lastModifiedBy>Windows User</cp:lastModifiedBy>
  <cp:revision>241</cp:revision>
  <dcterms:created xsi:type="dcterms:W3CDTF">2006-08-16T00:00:00Z</dcterms:created>
  <dcterms:modified xsi:type="dcterms:W3CDTF">2019-04-15T03:37:33Z</dcterms:modified>
</cp:coreProperties>
</file>