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sldIdLst>
    <p:sldId id="257" r:id="rId2"/>
    <p:sldId id="256" r:id="rId3"/>
    <p:sldId id="259" r:id="rId4"/>
    <p:sldId id="260" r:id="rId5"/>
    <p:sldId id="261" r:id="rId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66"/>
    <a:srgbClr val="397F40"/>
    <a:srgbClr val="0066FF"/>
    <a:srgbClr val="F10993"/>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113" d="100"/>
          <a:sy n="113" d="100"/>
        </p:scale>
        <p:origin x="-3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BE8C27-A72B-4248-AFCD-DF906DAE600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369053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E8C27-A72B-4248-AFCD-DF906DAE600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30689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E8C27-A72B-4248-AFCD-DF906DAE600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216657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E8C27-A72B-4248-AFCD-DF906DAE600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313050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E8C27-A72B-4248-AFCD-DF906DAE600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98922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BE8C27-A72B-4248-AFCD-DF906DAE6006}"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215317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E8C27-A72B-4248-AFCD-DF906DAE6006}"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41603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BE8C27-A72B-4248-AFCD-DF906DAE6006}"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35844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E8C27-A72B-4248-AFCD-DF906DAE6006}"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245253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E8C27-A72B-4248-AFCD-DF906DAE6006}"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11360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E8C27-A72B-4248-AFCD-DF906DAE6006}"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319637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E8C27-A72B-4248-AFCD-DF906DAE6006}" type="datetimeFigureOut">
              <a:rPr lang="en-US" smtClean="0"/>
              <a:pPr/>
              <a:t>4/15/2019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4C64D-64AC-445E-A8FA-2E30C2F6D0FD}" type="slidenum">
              <a:rPr lang="en-US" smtClean="0"/>
              <a:pPr/>
              <a:t>‹#›</a:t>
            </a:fld>
            <a:endParaRPr lang="en-US"/>
          </a:p>
        </p:txBody>
      </p:sp>
    </p:spTree>
    <p:extLst>
      <p:ext uri="{BB962C8B-B14F-4D97-AF65-F5344CB8AC3E}">
        <p14:creationId xmlns:p14="http://schemas.microsoft.com/office/powerpoint/2010/main" xmlns="" val="1627554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7809" y="311935"/>
            <a:ext cx="11569148" cy="5570756"/>
          </a:xfrm>
          <a:prstGeom prst="rect">
            <a:avLst/>
          </a:prstGeom>
        </p:spPr>
        <p:txBody>
          <a:bodyPr wrap="square">
            <a:spAutoFit/>
          </a:bodyPr>
          <a:lstStyle/>
          <a:p>
            <a:pPr algn="ctr"/>
            <a:r>
              <a:rPr lang="en-IN" sz="2400" b="1" dirty="0" smtClean="0">
                <a:solidFill>
                  <a:srgbClr val="F10993"/>
                </a:solidFill>
                <a:latin typeface="Arial" panose="020B0604020202020204" pitchFamily="34" charset="0"/>
                <a:cs typeface="Arial" panose="020B0604020202020204" pitchFamily="34" charset="0"/>
              </a:rPr>
              <a:t>ORIENTATION TRAINING</a:t>
            </a:r>
          </a:p>
          <a:p>
            <a:r>
              <a:rPr lang="en-IN" sz="2000" b="1" u="sng" dirty="0" smtClean="0">
                <a:solidFill>
                  <a:srgbClr val="397F40"/>
                </a:solidFill>
                <a:latin typeface="Arial" panose="020B0604020202020204" pitchFamily="34" charset="0"/>
                <a:cs typeface="Arial" panose="020B0604020202020204" pitchFamily="34" charset="0"/>
              </a:rPr>
              <a:t>Fertilizer Movement </a:t>
            </a:r>
            <a:r>
              <a:rPr lang="en-IN" sz="2000" b="1" dirty="0" smtClean="0">
                <a:solidFill>
                  <a:srgbClr val="397F40"/>
                </a:solidFill>
                <a:latin typeface="Arial" panose="020B0604020202020204" pitchFamily="34" charset="0"/>
                <a:cs typeface="Arial" panose="020B0604020202020204" pitchFamily="34" charset="0"/>
              </a:rPr>
              <a:t>:-</a:t>
            </a:r>
          </a:p>
          <a:p>
            <a:endParaRPr lang="en-IN"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err="1" smtClean="0">
                <a:solidFill>
                  <a:srgbClr val="0066FF"/>
                </a:solidFill>
                <a:latin typeface="Arial" panose="020B0604020202020204" pitchFamily="34" charset="0"/>
                <a:cs typeface="Arial" panose="020B0604020202020204" pitchFamily="34" charset="0"/>
              </a:rPr>
              <a:t>PoS</a:t>
            </a:r>
            <a:r>
              <a:rPr lang="en-IN" sz="2200" dirty="0" smtClean="0">
                <a:solidFill>
                  <a:srgbClr val="0066FF"/>
                </a:solidFill>
                <a:latin typeface="Arial" panose="020B0604020202020204" pitchFamily="34" charset="0"/>
                <a:cs typeface="Arial" panose="020B0604020202020204" pitchFamily="34" charset="0"/>
              </a:rPr>
              <a:t> Stock must be tallied with the physical stock, this should be ascertained at regular intervals. Special focus must be made on PACSs.</a:t>
            </a:r>
          </a:p>
          <a:p>
            <a:pPr algn="just"/>
            <a:endParaRPr lang="en-IN" sz="1000" dirty="0" smtClean="0">
              <a:solidFill>
                <a:srgbClr val="0066FF"/>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smtClean="0">
                <a:solidFill>
                  <a:srgbClr val="FF0000"/>
                </a:solidFill>
                <a:latin typeface="Arial" panose="020B0604020202020204" pitchFamily="34" charset="0"/>
                <a:cs typeface="Arial" panose="020B0604020202020204" pitchFamily="34" charset="0"/>
              </a:rPr>
              <a:t>Retailers must acknowledge the stocks immediately as and when they receive physically. Otherwise they will be locked after 5 days from the date of raising the invoice. Then such stock cannot be added to </a:t>
            </a:r>
            <a:r>
              <a:rPr lang="en-IN" sz="2200" dirty="0" err="1" smtClean="0">
                <a:solidFill>
                  <a:srgbClr val="FF0000"/>
                </a:solidFill>
                <a:latin typeface="Arial" panose="020B0604020202020204" pitchFamily="34" charset="0"/>
                <a:cs typeface="Arial" panose="020B0604020202020204" pitchFamily="34" charset="0"/>
              </a:rPr>
              <a:t>ePoS</a:t>
            </a:r>
            <a:r>
              <a:rPr lang="en-IN" sz="2200" dirty="0" smtClean="0">
                <a:solidFill>
                  <a:srgbClr val="FF0000"/>
                </a:solidFill>
                <a:latin typeface="Arial" panose="020B0604020202020204" pitchFamily="34" charset="0"/>
                <a:cs typeface="Arial" panose="020B0604020202020204" pitchFamily="34" charset="0"/>
              </a:rPr>
              <a:t> for performing sales leads to non-</a:t>
            </a:r>
            <a:r>
              <a:rPr lang="en-IN" sz="2200" dirty="0" err="1" smtClean="0">
                <a:solidFill>
                  <a:srgbClr val="FF0000"/>
                </a:solidFill>
                <a:latin typeface="Arial" panose="020B0604020202020204" pitchFamily="34" charset="0"/>
                <a:cs typeface="Arial" panose="020B0604020202020204" pitchFamily="34" charset="0"/>
              </a:rPr>
              <a:t>ePoS</a:t>
            </a:r>
            <a:r>
              <a:rPr lang="en-IN" sz="2200" dirty="0" smtClean="0">
                <a:solidFill>
                  <a:srgbClr val="FF0000"/>
                </a:solidFill>
                <a:latin typeface="Arial" panose="020B0604020202020204" pitchFamily="34" charset="0"/>
                <a:cs typeface="Arial" panose="020B0604020202020204" pitchFamily="34" charset="0"/>
              </a:rPr>
              <a:t> sales and non-release of subsidy to </a:t>
            </a:r>
            <a:r>
              <a:rPr lang="en-IN" sz="2200" dirty="0" err="1" smtClean="0">
                <a:solidFill>
                  <a:srgbClr val="FF0000"/>
                </a:solidFill>
                <a:latin typeface="Arial" panose="020B0604020202020204" pitchFamily="34" charset="0"/>
                <a:cs typeface="Arial" panose="020B0604020202020204" pitchFamily="34" charset="0"/>
              </a:rPr>
              <a:t>Mnf</a:t>
            </a:r>
            <a:r>
              <a:rPr lang="en-IN" sz="2200" dirty="0" smtClean="0">
                <a:latin typeface="Arial" panose="020B0604020202020204" pitchFamily="34" charset="0"/>
                <a:cs typeface="Arial" panose="020B0604020202020204" pitchFamily="34" charset="0"/>
              </a:rPr>
              <a:t>.</a:t>
            </a:r>
          </a:p>
          <a:p>
            <a:pPr algn="just"/>
            <a:endParaRPr lang="en-IN" sz="10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err="1" smtClean="0">
                <a:solidFill>
                  <a:srgbClr val="00B0F0"/>
                </a:solidFill>
                <a:latin typeface="Arial" panose="020B0604020202020204" pitchFamily="34" charset="0"/>
                <a:cs typeface="Arial" panose="020B0604020202020204" pitchFamily="34" charset="0"/>
              </a:rPr>
              <a:t>ePoS</a:t>
            </a:r>
            <a:r>
              <a:rPr lang="en-IN" sz="2200" dirty="0" smtClean="0">
                <a:solidFill>
                  <a:srgbClr val="00B0F0"/>
                </a:solidFill>
                <a:latin typeface="Arial" panose="020B0604020202020204" pitchFamily="34" charset="0"/>
                <a:cs typeface="Arial" panose="020B0604020202020204" pitchFamily="34" charset="0"/>
              </a:rPr>
              <a:t> v2.46 &amp; less devices must be immediately upgraded to v2.5 as the registration and web services are going to be stopped for the v2.46&amp;less.</a:t>
            </a:r>
          </a:p>
          <a:p>
            <a:pPr algn="just"/>
            <a:endParaRPr lang="en-IN" sz="1000" dirty="0" smtClean="0">
              <a:solidFill>
                <a:srgbClr val="00B0F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smtClean="0">
                <a:solidFill>
                  <a:srgbClr val="009900"/>
                </a:solidFill>
                <a:latin typeface="Arial" panose="020B0604020202020204" pitchFamily="34" charset="0"/>
                <a:cs typeface="Arial" panose="020B0604020202020204" pitchFamily="34" charset="0"/>
              </a:rPr>
              <a:t>Some of the dealers are not doing any transactions in </a:t>
            </a:r>
            <a:r>
              <a:rPr lang="en-IN" sz="2200" dirty="0" err="1" smtClean="0">
                <a:solidFill>
                  <a:srgbClr val="009900"/>
                </a:solidFill>
                <a:latin typeface="Arial" panose="020B0604020202020204" pitchFamily="34" charset="0"/>
                <a:cs typeface="Arial" panose="020B0604020202020204" pitchFamily="34" charset="0"/>
              </a:rPr>
              <a:t>ePoS</a:t>
            </a:r>
            <a:r>
              <a:rPr lang="en-IN" sz="2200" dirty="0" smtClean="0">
                <a:solidFill>
                  <a:srgbClr val="009900"/>
                </a:solidFill>
                <a:latin typeface="Arial" panose="020B0604020202020204" pitchFamily="34" charset="0"/>
                <a:cs typeface="Arial" panose="020B0604020202020204" pitchFamily="34" charset="0"/>
              </a:rPr>
              <a:t> since go live, such dealers must be verified and if found they are having any stocks must be doing their business only through </a:t>
            </a:r>
            <a:r>
              <a:rPr lang="en-IN" sz="2200" dirty="0" err="1" smtClean="0">
                <a:solidFill>
                  <a:srgbClr val="009900"/>
                </a:solidFill>
                <a:latin typeface="Arial" panose="020B0604020202020204" pitchFamily="34" charset="0"/>
                <a:cs typeface="Arial" panose="020B0604020202020204" pitchFamily="34" charset="0"/>
              </a:rPr>
              <a:t>ePoS</a:t>
            </a:r>
            <a:r>
              <a:rPr lang="en-IN" sz="2200" dirty="0" smtClean="0">
                <a:solidFill>
                  <a:srgbClr val="009900"/>
                </a:solidFill>
                <a:latin typeface="Arial" panose="020B0604020202020204" pitchFamily="34" charset="0"/>
                <a:cs typeface="Arial" panose="020B0604020202020204" pitchFamily="34" charset="0"/>
              </a:rPr>
              <a:t>. If no stock with them such dealers’ </a:t>
            </a:r>
            <a:r>
              <a:rPr lang="en-IN" sz="2200" dirty="0" err="1" smtClean="0">
                <a:solidFill>
                  <a:srgbClr val="009900"/>
                </a:solidFill>
                <a:latin typeface="Arial" panose="020B0604020202020204" pitchFamily="34" charset="0"/>
                <a:cs typeface="Arial" panose="020B0604020202020204" pitchFamily="34" charset="0"/>
              </a:rPr>
              <a:t>ePoS</a:t>
            </a:r>
            <a:r>
              <a:rPr lang="en-IN" sz="2200" dirty="0" smtClean="0">
                <a:solidFill>
                  <a:srgbClr val="009900"/>
                </a:solidFill>
                <a:latin typeface="Arial" panose="020B0604020202020204" pitchFamily="34" charset="0"/>
                <a:cs typeface="Arial" panose="020B0604020202020204" pitchFamily="34" charset="0"/>
              </a:rPr>
              <a:t> device must be repealed and their </a:t>
            </a:r>
            <a:r>
              <a:rPr lang="en-IN" sz="2200" dirty="0" err="1" smtClean="0">
                <a:solidFill>
                  <a:srgbClr val="009900"/>
                </a:solidFill>
                <a:latin typeface="Arial" panose="020B0604020202020204" pitchFamily="34" charset="0"/>
                <a:cs typeface="Arial" panose="020B0604020202020204" pitchFamily="34" charset="0"/>
              </a:rPr>
              <a:t>iFMS</a:t>
            </a:r>
            <a:r>
              <a:rPr lang="en-IN" sz="2200" dirty="0" smtClean="0">
                <a:solidFill>
                  <a:srgbClr val="009900"/>
                </a:solidFill>
                <a:latin typeface="Arial" panose="020B0604020202020204" pitchFamily="34" charset="0"/>
                <a:cs typeface="Arial" panose="020B0604020202020204" pitchFamily="34" charset="0"/>
              </a:rPr>
              <a:t> ID must be deactivated</a:t>
            </a:r>
            <a:r>
              <a:rPr lang="en-IN" sz="2200" dirty="0" smtClean="0">
                <a:solidFill>
                  <a:srgbClr val="FF00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61794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down)">
                                      <p:cBhvr>
                                        <p:cTn id="1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7809" y="311935"/>
            <a:ext cx="11569148" cy="3077766"/>
          </a:xfrm>
          <a:prstGeom prst="rect">
            <a:avLst/>
          </a:prstGeom>
        </p:spPr>
        <p:txBody>
          <a:bodyPr wrap="square">
            <a:spAutoFit/>
          </a:bodyPr>
          <a:lstStyle/>
          <a:p>
            <a:r>
              <a:rPr lang="en-IN" sz="2000" b="1" u="sng" dirty="0" smtClean="0">
                <a:solidFill>
                  <a:srgbClr val="397F40"/>
                </a:solidFill>
                <a:latin typeface="Arial" panose="020B0604020202020204" pitchFamily="34" charset="0"/>
                <a:cs typeface="Arial" panose="020B0604020202020204" pitchFamily="34" charset="0"/>
              </a:rPr>
              <a:t>Fertilizer Movement </a:t>
            </a:r>
            <a:r>
              <a:rPr lang="en-IN" sz="2000" b="1" dirty="0" smtClean="0">
                <a:solidFill>
                  <a:srgbClr val="397F40"/>
                </a:solidFill>
                <a:latin typeface="Arial" panose="020B0604020202020204" pitchFamily="34" charset="0"/>
                <a:cs typeface="Arial" panose="020B0604020202020204" pitchFamily="34" charset="0"/>
              </a:rPr>
              <a:t>:-</a:t>
            </a:r>
          </a:p>
          <a:p>
            <a:endParaRPr lang="en-IN" sz="2000" b="1" dirty="0" smtClean="0">
              <a:solidFill>
                <a:srgbClr val="397F4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smtClean="0">
                <a:solidFill>
                  <a:schemeClr val="accent2">
                    <a:lumMod val="75000"/>
                  </a:schemeClr>
                </a:solidFill>
                <a:latin typeface="Arial" panose="020B0604020202020204" pitchFamily="34" charset="0"/>
                <a:cs typeface="Arial" panose="020B0604020202020204" pitchFamily="34" charset="0"/>
              </a:rPr>
              <a:t>Some of the dealers are issuing stocks to some farmers in huge quantities, such practices must be curbed immediately otherwise such practices may lead to hoarding &amp; black marketing.</a:t>
            </a:r>
          </a:p>
          <a:p>
            <a:pPr algn="just"/>
            <a:endParaRPr lang="en-IN" sz="1000" dirty="0" smtClean="0">
              <a:solidFill>
                <a:srgbClr val="FF006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200" dirty="0" smtClean="0">
                <a:solidFill>
                  <a:schemeClr val="accent6">
                    <a:lumMod val="75000"/>
                  </a:schemeClr>
                </a:solidFill>
                <a:latin typeface="Arial" panose="020B0604020202020204" pitchFamily="34" charset="0"/>
                <a:cs typeface="Arial" panose="020B0604020202020204" pitchFamily="34" charset="0"/>
              </a:rPr>
              <a:t>Frequent buyers must be discouraged otherwise such practices may lead to hoarding &amp; black marketing.</a:t>
            </a:r>
          </a:p>
          <a:p>
            <a:pPr algn="just"/>
            <a:endParaRPr lang="en-IN" sz="1000" dirty="0" smtClean="0">
              <a:solidFill>
                <a:srgbClr val="FF0066"/>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IN" sz="2000" dirty="0" smtClean="0">
                <a:solidFill>
                  <a:srgbClr val="FF0000"/>
                </a:solidFill>
                <a:latin typeface="Arial" panose="020B0604020202020204" pitchFamily="34" charset="0"/>
                <a:cs typeface="Arial" panose="020B0604020202020204" pitchFamily="34" charset="0"/>
              </a:rPr>
              <a:t>Monitoring the sale of Fertilizers’ at not more than the fixed MRPs</a:t>
            </a:r>
            <a:r>
              <a:rPr lang="en-IN" sz="2000" dirty="0" smtClean="0">
                <a:solidFill>
                  <a:schemeClr val="accent4">
                    <a:lumMod val="75000"/>
                  </a:schemeClr>
                </a:solidFill>
                <a:latin typeface="Arial" panose="020B0604020202020204" pitchFamily="34" charset="0"/>
                <a:cs typeface="Arial" panose="020B0604020202020204" pitchFamily="34" charset="0"/>
              </a:rPr>
              <a:t>. </a:t>
            </a:r>
            <a:endParaRPr lang="en-IN" sz="20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2107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1548" y="272178"/>
            <a:ext cx="11569148" cy="6170920"/>
          </a:xfrm>
          <a:prstGeom prst="rect">
            <a:avLst/>
          </a:prstGeom>
        </p:spPr>
        <p:txBody>
          <a:bodyPr wrap="square">
            <a:spAutoFit/>
          </a:bodyPr>
          <a:lstStyle/>
          <a:p>
            <a:r>
              <a:rPr lang="en-IN" sz="2000" b="1" u="sng" dirty="0" smtClean="0">
                <a:solidFill>
                  <a:srgbClr val="397F40"/>
                </a:solidFill>
                <a:latin typeface="Arial" panose="020B0604020202020204" pitchFamily="34" charset="0"/>
                <a:cs typeface="Arial" panose="020B0604020202020204" pitchFamily="34" charset="0"/>
              </a:rPr>
              <a:t>Fertilizer Claims </a:t>
            </a:r>
            <a:r>
              <a:rPr lang="en-IN" sz="2000" b="1" dirty="0" smtClean="0">
                <a:solidFill>
                  <a:srgbClr val="397F40"/>
                </a:solidFill>
                <a:latin typeface="Arial" panose="020B0604020202020204" pitchFamily="34" charset="0"/>
                <a:cs typeface="Arial" panose="020B0604020202020204" pitchFamily="34" charset="0"/>
              </a:rPr>
              <a:t>:-</a:t>
            </a:r>
          </a:p>
          <a:p>
            <a:endParaRPr lang="en-IN" sz="500" b="1" dirty="0" smtClean="0">
              <a:solidFill>
                <a:srgbClr val="397F4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smtClean="0">
                <a:solidFill>
                  <a:schemeClr val="accent2">
                    <a:lumMod val="75000"/>
                  </a:schemeClr>
                </a:solidFill>
                <a:latin typeface="Arial" panose="020B0604020202020204" pitchFamily="34" charset="0"/>
                <a:cs typeface="Arial" panose="020B0604020202020204" pitchFamily="34" charset="0"/>
              </a:rPr>
              <a:t>Pending </a:t>
            </a:r>
            <a:r>
              <a:rPr lang="en-US" sz="2000" dirty="0">
                <a:solidFill>
                  <a:schemeClr val="accent2">
                    <a:lumMod val="75000"/>
                  </a:schemeClr>
                </a:solidFill>
                <a:latin typeface="Arial" panose="020B0604020202020204" pitchFamily="34" charset="0"/>
                <a:cs typeface="Arial" panose="020B0604020202020204" pitchFamily="34" charset="0"/>
              </a:rPr>
              <a:t>subsidy claims should be submitted duly paying personal attention as they are pending since Nov-2012 in SSP, Oct-2016 in Urea and July-2016 in P&amp;K</a:t>
            </a:r>
            <a:r>
              <a:rPr lang="en-US" sz="2000" dirty="0" smtClean="0">
                <a:solidFill>
                  <a:schemeClr val="accent2">
                    <a:lumMod val="75000"/>
                  </a:schemeClr>
                </a:solidFill>
                <a:latin typeface="Arial" panose="020B0604020202020204" pitchFamily="34" charset="0"/>
                <a:cs typeface="Arial" panose="020B0604020202020204" pitchFamily="34" charset="0"/>
              </a:rPr>
              <a:t>.</a:t>
            </a:r>
            <a:endParaRPr lang="en-IN" sz="500" dirty="0" smtClean="0">
              <a:solidFill>
                <a:srgbClr val="FF0066"/>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n-US" sz="2000" dirty="0" smtClean="0">
                <a:solidFill>
                  <a:srgbClr val="00B050"/>
                </a:solidFill>
                <a:latin typeface="Arial" panose="020B0604020202020204" pitchFamily="34" charset="0"/>
                <a:cs typeface="Arial" panose="020B0604020202020204" pitchFamily="34" charset="0"/>
              </a:rPr>
              <a:t>In </a:t>
            </a:r>
            <a:r>
              <a:rPr lang="en-US" sz="2000" dirty="0">
                <a:solidFill>
                  <a:srgbClr val="00B050"/>
                </a:solidFill>
                <a:latin typeface="Arial" panose="020B0604020202020204" pitchFamily="34" charset="0"/>
                <a:cs typeface="Arial" panose="020B0604020202020204" pitchFamily="34" charset="0"/>
              </a:rPr>
              <a:t>case of Urea and P&amp;K fertilizers, the Quantity certificates (B1) should be sent immediately followed by Quality certificates (B2) as and when the samples results are received along with Form-J and L’s. </a:t>
            </a:r>
          </a:p>
          <a:p>
            <a:pPr marL="285750" indent="-285750" algn="just">
              <a:buFont typeface="Wingdings" panose="05000000000000000000" pitchFamily="2" charset="2"/>
              <a:buChar char="Ø"/>
            </a:pPr>
            <a:r>
              <a:rPr lang="en-US" sz="2000" dirty="0" smtClean="0">
                <a:solidFill>
                  <a:srgbClr val="FF0000"/>
                </a:solidFill>
                <a:latin typeface="Arial" panose="020B0604020202020204" pitchFamily="34" charset="0"/>
                <a:cs typeface="Arial" panose="020B0604020202020204" pitchFamily="34" charset="0"/>
              </a:rPr>
              <a:t>Sampling </a:t>
            </a:r>
            <a:r>
              <a:rPr lang="en-US" sz="2000" dirty="0">
                <a:solidFill>
                  <a:srgbClr val="FF0000"/>
                </a:solidFill>
                <a:latin typeface="Arial" panose="020B0604020202020204" pitchFamily="34" charset="0"/>
                <a:cs typeface="Arial" panose="020B0604020202020204" pitchFamily="34" charset="0"/>
              </a:rPr>
              <a:t>in SSP manufacturing units should be done month-wise, in that particular month only @one sample /150-200 M.Ts</a:t>
            </a:r>
            <a:r>
              <a:rPr lang="en-US" sz="2000" dirty="0" smtClean="0">
                <a:solidFill>
                  <a:srgbClr val="FF0000"/>
                </a:solidFill>
                <a:latin typeface="Arial" panose="020B0604020202020204" pitchFamily="34" charset="0"/>
                <a:cs typeface="Arial" panose="020B0604020202020204" pitchFamily="34" charset="0"/>
              </a:rPr>
              <a:t>.</a:t>
            </a:r>
          </a:p>
          <a:p>
            <a:pPr algn="just"/>
            <a:endParaRPr lang="en-US" sz="50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n-US" sz="2000" dirty="0">
                <a:solidFill>
                  <a:srgbClr val="00B0F0"/>
                </a:solidFill>
                <a:latin typeface="Arial" panose="020B0604020202020204" pitchFamily="34" charset="0"/>
                <a:cs typeface="Arial" panose="020B0604020202020204" pitchFamily="34" charset="0"/>
              </a:rPr>
              <a:t>The JDA’s should inspect the SSP-manufacturing units every month and certify the batches produced from which the samples drawn in that particular month. If there is delay in inspection for more than one month it will not be accepted. </a:t>
            </a:r>
            <a:endParaRPr lang="en-US" sz="2000" dirty="0" smtClean="0">
              <a:solidFill>
                <a:srgbClr val="00B0F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smtClean="0">
                <a:solidFill>
                  <a:srgbClr val="7030A0"/>
                </a:solidFill>
                <a:latin typeface="Arial" panose="020B0604020202020204" pitchFamily="34" charset="0"/>
                <a:cs typeface="Arial" panose="020B0604020202020204" pitchFamily="34" charset="0"/>
              </a:rPr>
              <a:t>In case of SSP manufacturing units, every lot/batch produced should be kept separately for curing. It should not be mixed/heaped with the other batch/lot. Like-wise every batch produced should be sampled after curing and let the production be dispatched after receiving the standard results. This should be done strictly as and when the product is ready for sampling and should be done every month and for every batch/lot produced.</a:t>
            </a:r>
          </a:p>
          <a:p>
            <a:pPr marL="285750" indent="-285750" algn="just">
              <a:buFont typeface="Wingdings" panose="05000000000000000000" pitchFamily="2" charset="2"/>
              <a:buChar char="Ø"/>
            </a:pPr>
            <a:r>
              <a:rPr lang="en-US" sz="2000" dirty="0" smtClean="0">
                <a:solidFill>
                  <a:srgbClr val="FF0000"/>
                </a:solidFill>
                <a:latin typeface="Arial" panose="020B0604020202020204" pitchFamily="34" charset="0"/>
                <a:cs typeface="Arial" panose="020B0604020202020204" pitchFamily="34" charset="0"/>
              </a:rPr>
              <a:t>In case of City Compost the JDA’s should instruct their QCI’s to take action and draw the samples as per the FCO and also submit B1&amp;B2 reports. </a:t>
            </a:r>
          </a:p>
          <a:p>
            <a:pPr marL="285750" indent="-285750" algn="just">
              <a:buFont typeface="Wingdings" panose="05000000000000000000" pitchFamily="2" charset="2"/>
              <a:buChar char="Ø"/>
            </a:pPr>
            <a:endParaRPr lang="en-US" sz="2000" dirty="0" smtClean="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8921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1548" y="272178"/>
            <a:ext cx="11569148" cy="707886"/>
          </a:xfrm>
          <a:prstGeom prst="rect">
            <a:avLst/>
          </a:prstGeom>
        </p:spPr>
        <p:txBody>
          <a:bodyPr wrap="square">
            <a:spAutoFit/>
          </a:bodyPr>
          <a:lstStyle/>
          <a:p>
            <a:r>
              <a:rPr lang="en-IN" sz="2000" b="1" u="sng" dirty="0" smtClean="0">
                <a:solidFill>
                  <a:srgbClr val="397F40"/>
                </a:solidFill>
                <a:latin typeface="Arial" panose="020B0604020202020204" pitchFamily="34" charset="0"/>
                <a:cs typeface="Arial" panose="020B0604020202020204" pitchFamily="34" charset="0"/>
              </a:rPr>
              <a:t>Fertilizer Quality Control </a:t>
            </a:r>
            <a:r>
              <a:rPr lang="en-IN" sz="2000" b="1" dirty="0" smtClean="0">
                <a:solidFill>
                  <a:srgbClr val="397F40"/>
                </a:solidFill>
                <a:latin typeface="Arial" panose="020B0604020202020204" pitchFamily="34" charset="0"/>
                <a:cs typeface="Arial" panose="020B0604020202020204" pitchFamily="34" charset="0"/>
              </a:rPr>
              <a:t>:-</a:t>
            </a:r>
          </a:p>
          <a:p>
            <a:endParaRPr lang="en-IN" sz="2000" b="1" dirty="0" smtClean="0">
              <a:solidFill>
                <a:srgbClr val="397F40"/>
              </a:solidFill>
              <a:latin typeface="Arial" panose="020B0604020202020204" pitchFamily="34" charset="0"/>
              <a:cs typeface="Arial" panose="020B0604020202020204" pitchFamily="34" charset="0"/>
            </a:endParaRPr>
          </a:p>
        </p:txBody>
      </p:sp>
      <p:sp>
        <p:nvSpPr>
          <p:cNvPr id="2" name="Rectangle 1"/>
          <p:cNvSpPr/>
          <p:nvPr/>
        </p:nvSpPr>
        <p:spPr>
          <a:xfrm>
            <a:off x="291549" y="728870"/>
            <a:ext cx="11569147" cy="5073953"/>
          </a:xfrm>
          <a:prstGeom prst="rect">
            <a:avLst/>
          </a:prstGeom>
        </p:spPr>
        <p:txBody>
          <a:bodyPr wrap="square">
            <a:spAutoFit/>
          </a:bodyPr>
          <a:lstStyle/>
          <a:p>
            <a:pPr marL="342900" marR="0" lvl="0" indent="-342900" algn="just">
              <a:lnSpc>
                <a:spcPct val="115000"/>
              </a:lnSpc>
              <a:spcBef>
                <a:spcPts val="0"/>
              </a:spcBef>
              <a:spcAft>
                <a:spcPts val="1000"/>
              </a:spcAft>
              <a:buFont typeface="+mj-lt"/>
              <a:buAutoNum type="arabicPeriod"/>
            </a:pPr>
            <a:r>
              <a:rPr lang="en-US" sz="2000" dirty="0" smtClean="0">
                <a:solidFill>
                  <a:srgbClr val="FF0066"/>
                </a:solidFill>
                <a:effectLst/>
                <a:latin typeface="Arial" panose="020B0604020202020204" pitchFamily="34" charset="0"/>
                <a:ea typeface="Times New Roman" panose="02020603050405020304" pitchFamily="18" charset="0"/>
                <a:cs typeface="Arial" panose="020B0604020202020204" pitchFamily="34" charset="0"/>
              </a:rPr>
              <a:t>Drawl of category wise samples specifically NPK Granulated mixtures, micronutrients, Bio and Organic fertilizers as per targets communicated.</a:t>
            </a:r>
          </a:p>
          <a:p>
            <a:pPr marL="342900" marR="0" lvl="0" indent="-342900" algn="just">
              <a:lnSpc>
                <a:spcPct val="115000"/>
              </a:lnSpc>
              <a:spcBef>
                <a:spcPts val="0"/>
              </a:spcBef>
              <a:spcAft>
                <a:spcPts val="1000"/>
              </a:spcAft>
              <a:buFont typeface="+mj-lt"/>
              <a:buAutoNum type="arabicPeriod"/>
            </a:pPr>
            <a:r>
              <a:rPr lang="en-US" sz="2000"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Initiation of action on Non-standard samples and filing of legal cases in the court of law as early as possible.</a:t>
            </a:r>
          </a:p>
          <a:p>
            <a:pPr marL="457200" marR="0" algn="just">
              <a:lnSpc>
                <a:spcPct val="115000"/>
              </a:lnSpc>
              <a:spcBef>
                <a:spcPts val="0"/>
              </a:spcBef>
              <a:spcAft>
                <a:spcPts val="0"/>
              </a:spcAft>
            </a:pPr>
            <a:r>
              <a:rPr lang="en-US" sz="2000" dirty="0" smtClean="0">
                <a:solidFill>
                  <a:srgbClr val="397F40"/>
                </a:solidFill>
                <a:effectLst/>
                <a:latin typeface="Arial" panose="020B0604020202020204" pitchFamily="34" charset="0"/>
                <a:ea typeface="Times New Roman" panose="02020603050405020304" pitchFamily="18" charset="0"/>
                <a:cs typeface="Arial" panose="020B0604020202020204" pitchFamily="34" charset="0"/>
              </a:rPr>
              <a:t>The district JDAs should monitor closely on above aspects regularly.</a:t>
            </a:r>
          </a:p>
          <a:p>
            <a:pPr marL="457200" marR="0" algn="just">
              <a:lnSpc>
                <a:spcPct val="115000"/>
              </a:lnSpc>
              <a:spcBef>
                <a:spcPts val="0"/>
              </a:spcBef>
              <a:spcAft>
                <a:spcPts val="0"/>
              </a:spcAft>
            </a:pPr>
            <a:endParaRPr lang="en-US" dirty="0" smtClean="0">
              <a:solidFill>
                <a:srgbClr val="397F4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gn="just">
              <a:lnSpc>
                <a:spcPct val="115000"/>
              </a:lnSpc>
              <a:spcBef>
                <a:spcPts val="0"/>
              </a:spcBef>
              <a:spcAft>
                <a:spcPts val="0"/>
              </a:spcAft>
            </a:pPr>
            <a:r>
              <a:rPr lang="en-US" sz="2000" b="1" dirty="0" smtClean="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General Observations and common mistakes observed in quality control of fertilizers:</a:t>
            </a:r>
          </a:p>
          <a:p>
            <a:pPr marL="457200" marR="0" algn="just">
              <a:lnSpc>
                <a:spcPct val="115000"/>
              </a:lnSpc>
              <a:spcBef>
                <a:spcPts val="0"/>
              </a:spcBef>
              <a:spcAft>
                <a:spcPts val="0"/>
              </a:spcAft>
            </a:pPr>
            <a:endParaRPr lang="en-US" sz="900" dirty="0" smtClean="0">
              <a:solidFill>
                <a:schemeClr val="accent2"/>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LcPeriod"/>
            </a:pPr>
            <a:r>
              <a:rPr lang="en-US" sz="2000"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Non-drawl of NPK Granulated mixtures, Bio and Organic fertilizers by the Fertilizer Inspectors even said categories available at dealer outlets.</a:t>
            </a:r>
          </a:p>
          <a:p>
            <a:pPr marL="342900" marR="0" lvl="0" indent="-342900" algn="just">
              <a:lnSpc>
                <a:spcPct val="115000"/>
              </a:lnSpc>
              <a:spcBef>
                <a:spcPts val="0"/>
              </a:spcBef>
              <a:spcAft>
                <a:spcPts val="0"/>
              </a:spcAft>
              <a:buFont typeface="+mj-lt"/>
              <a:buAutoNum type="alphaLcPeriod"/>
            </a:pPr>
            <a:r>
              <a:rPr lang="en-US" sz="200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It is observed that, all the samples drawn at manufacturing units by the concerned Fertilizer Inspectors are found standard, whereas the same batch numbers drawn at dealer points are failing in Nutrient content with wide variation which casts doubt on the sampling procedures at the manufacturing units.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59507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1548" y="272178"/>
            <a:ext cx="11569148" cy="707886"/>
          </a:xfrm>
          <a:prstGeom prst="rect">
            <a:avLst/>
          </a:prstGeom>
        </p:spPr>
        <p:txBody>
          <a:bodyPr wrap="square">
            <a:spAutoFit/>
          </a:bodyPr>
          <a:lstStyle/>
          <a:p>
            <a:r>
              <a:rPr lang="en-IN" sz="2000" b="1" u="sng" dirty="0" smtClean="0">
                <a:solidFill>
                  <a:srgbClr val="397F40"/>
                </a:solidFill>
                <a:latin typeface="Arial" panose="020B0604020202020204" pitchFamily="34" charset="0"/>
                <a:cs typeface="Arial" panose="020B0604020202020204" pitchFamily="34" charset="0"/>
              </a:rPr>
              <a:t>Fertilizer Quality Control </a:t>
            </a:r>
            <a:r>
              <a:rPr lang="en-IN" sz="2000" b="1" dirty="0" smtClean="0">
                <a:solidFill>
                  <a:srgbClr val="397F40"/>
                </a:solidFill>
                <a:latin typeface="Arial" panose="020B0604020202020204" pitchFamily="34" charset="0"/>
                <a:cs typeface="Arial" panose="020B0604020202020204" pitchFamily="34" charset="0"/>
              </a:rPr>
              <a:t>:-</a:t>
            </a:r>
          </a:p>
          <a:p>
            <a:endParaRPr lang="en-IN" sz="2000" b="1" dirty="0" smtClean="0">
              <a:solidFill>
                <a:srgbClr val="397F40"/>
              </a:solidFill>
              <a:latin typeface="Arial" panose="020B0604020202020204" pitchFamily="34" charset="0"/>
              <a:cs typeface="Arial" panose="020B0604020202020204" pitchFamily="34" charset="0"/>
            </a:endParaRPr>
          </a:p>
        </p:txBody>
      </p:sp>
      <p:sp>
        <p:nvSpPr>
          <p:cNvPr id="2" name="Rectangle 1"/>
          <p:cNvSpPr/>
          <p:nvPr/>
        </p:nvSpPr>
        <p:spPr>
          <a:xfrm>
            <a:off x="291549" y="728870"/>
            <a:ext cx="11569147" cy="4626908"/>
          </a:xfrm>
          <a:prstGeom prst="rect">
            <a:avLst/>
          </a:prstGeom>
        </p:spPr>
        <p:txBody>
          <a:bodyPr wrap="square">
            <a:spAutoFit/>
          </a:bodyPr>
          <a:lstStyle/>
          <a:p>
            <a:pPr marL="752475" marR="0" algn="just">
              <a:lnSpc>
                <a:spcPct val="115000"/>
              </a:lnSpc>
              <a:spcBef>
                <a:spcPts val="0"/>
              </a:spcBef>
              <a:spcAft>
                <a:spcPts val="0"/>
              </a:spcAf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p>
          <a:p>
            <a:pPr marL="457200" marR="0" lvl="0" indent="-457200" algn="just">
              <a:lnSpc>
                <a:spcPct val="115000"/>
              </a:lnSpc>
              <a:spcBef>
                <a:spcPts val="0"/>
              </a:spcBef>
              <a:spcAft>
                <a:spcPts val="0"/>
              </a:spcAft>
              <a:buFont typeface="+mj-lt"/>
              <a:buAutoNum type="alphaLcPeriod" startAt="3"/>
            </a:pPr>
            <a:r>
              <a:rPr lang="en-US" sz="200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Wide variation in 1st analysis and 2nd analysis, which casts doubt on whole sampling procedures.</a:t>
            </a:r>
          </a:p>
          <a:p>
            <a:pPr marL="342900" marR="0" lvl="0" indent="-342900" algn="just">
              <a:lnSpc>
                <a:spcPct val="115000"/>
              </a:lnSpc>
              <a:spcBef>
                <a:spcPts val="0"/>
              </a:spcBef>
              <a:spcAft>
                <a:spcPts val="1000"/>
              </a:spcAft>
              <a:buFont typeface="+mj-lt"/>
              <a:buAutoNum type="alphaLcPeriod" startAt="3"/>
            </a:pPr>
            <a:r>
              <a:rPr lang="en-US" sz="2000" dirty="0" smtClean="0">
                <a:solidFill>
                  <a:srgbClr val="FF0066"/>
                </a:solidFill>
                <a:effectLst/>
                <a:latin typeface="Arial" panose="020B0604020202020204" pitchFamily="34" charset="0"/>
                <a:ea typeface="Times New Roman" panose="02020603050405020304" pitchFamily="18" charset="0"/>
                <a:cs typeface="Arial" panose="020B0604020202020204" pitchFamily="34" charset="0"/>
              </a:rPr>
              <a:t>Failure/delay in seizure of stocks after non-standard in Re-analysis.</a:t>
            </a:r>
          </a:p>
          <a:p>
            <a:pPr marL="342900" marR="0" lvl="0" indent="-342900" algn="just">
              <a:lnSpc>
                <a:spcPct val="115000"/>
              </a:lnSpc>
              <a:spcBef>
                <a:spcPts val="0"/>
              </a:spcBef>
              <a:spcAft>
                <a:spcPts val="1000"/>
              </a:spcAft>
              <a:buFont typeface="+mj-lt"/>
              <a:buAutoNum type="alphaLcPeriod" startAt="3"/>
            </a:pPr>
            <a:r>
              <a:rPr lang="en-US" sz="2000"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Drawl of non-notified fertilizers and fertilizers which are not according to specifications of FCO, 1985.</a:t>
            </a:r>
          </a:p>
          <a:p>
            <a:pPr marL="342900" marR="0" lvl="0" indent="-342900" algn="just">
              <a:lnSpc>
                <a:spcPct val="115000"/>
              </a:lnSpc>
              <a:spcBef>
                <a:spcPts val="0"/>
              </a:spcBef>
              <a:spcAft>
                <a:spcPts val="1000"/>
              </a:spcAft>
              <a:buFont typeface="+mj-lt"/>
              <a:buAutoNum type="alphaLcPeriod" startAt="3"/>
            </a:pPr>
            <a:r>
              <a:rPr lang="en-US" sz="2000" dirty="0" smtClean="0">
                <a:solidFill>
                  <a:srgbClr val="FF0066"/>
                </a:solidFill>
                <a:effectLst/>
                <a:latin typeface="Arial" panose="020B0604020202020204" pitchFamily="34" charset="0"/>
                <a:ea typeface="Times New Roman" panose="02020603050405020304" pitchFamily="18" charset="0"/>
                <a:cs typeface="Arial" panose="020B0604020202020204" pitchFamily="34" charset="0"/>
              </a:rPr>
              <a:t>Delay in sending samples to the Fertilizer Coding Center for analysis.</a:t>
            </a:r>
          </a:p>
          <a:p>
            <a:pPr marL="342900" marR="0" lvl="0" indent="-342900" algn="just">
              <a:lnSpc>
                <a:spcPct val="115000"/>
              </a:lnSpc>
              <a:spcBef>
                <a:spcPts val="0"/>
              </a:spcBef>
              <a:spcAft>
                <a:spcPts val="1000"/>
              </a:spcAft>
              <a:buFont typeface="+mj-lt"/>
              <a:buAutoNum type="alphaLcPeriod" startAt="3"/>
            </a:pPr>
            <a:r>
              <a:rPr lang="en-US" sz="200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Badly delay in serving of form Ls to dealers/manufacturers.</a:t>
            </a:r>
          </a:p>
          <a:p>
            <a:pPr marL="342900" marR="0" lvl="0" indent="-342900" algn="just">
              <a:lnSpc>
                <a:spcPct val="115000"/>
              </a:lnSpc>
              <a:spcBef>
                <a:spcPts val="0"/>
              </a:spcBef>
              <a:spcAft>
                <a:spcPts val="1000"/>
              </a:spcAft>
              <a:buFont typeface="+mj-lt"/>
              <a:buAutoNum type="alphaLcPeriod" startAt="3"/>
            </a:pPr>
            <a:r>
              <a:rPr lang="en-US" sz="2000" dirty="0" smtClean="0">
                <a:solidFill>
                  <a:srgbClr val="33CC33"/>
                </a:solidFill>
                <a:effectLst/>
                <a:latin typeface="Arial" panose="020B0604020202020204" pitchFamily="34" charset="0"/>
                <a:ea typeface="Times New Roman" panose="02020603050405020304" pitchFamily="18" charset="0"/>
                <a:cs typeface="Arial" panose="020B0604020202020204" pitchFamily="34" charset="0"/>
              </a:rPr>
              <a:t>Lack of monitoring on carrying of fertilizer business by the dealers even after expiry of validity of source (Form O).</a:t>
            </a:r>
          </a:p>
          <a:p>
            <a:pPr marL="342900" marR="0" lvl="0" indent="-342900" algn="just">
              <a:lnSpc>
                <a:spcPct val="115000"/>
              </a:lnSpc>
              <a:spcBef>
                <a:spcPts val="0"/>
              </a:spcBef>
              <a:spcAft>
                <a:spcPts val="1000"/>
              </a:spcAft>
              <a:buFont typeface="+mj-lt"/>
              <a:buAutoNum type="alphaLcPeriod" startAt="3"/>
            </a:pPr>
            <a:r>
              <a:rPr lang="en-US" sz="2000" dirty="0" smtClean="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Non submission of fourth portion samples of NPK granulated mixtures, SSP and Micronutrients. </a:t>
            </a:r>
            <a:endParaRPr lang="en-US" sz="20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50912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609</Words>
  <Application>Microsoft Office PowerPoint</Application>
  <PresentationFormat>Custom</PresentationFormat>
  <Paragraphs>44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Agriculture</dc:creator>
  <cp:lastModifiedBy>Windows User</cp:lastModifiedBy>
  <cp:revision>13</cp:revision>
  <cp:lastPrinted>2019-04-10T07:58:44Z</cp:lastPrinted>
  <dcterms:created xsi:type="dcterms:W3CDTF">2019-04-10T06:15:15Z</dcterms:created>
  <dcterms:modified xsi:type="dcterms:W3CDTF">2019-04-15T03:34:49Z</dcterms:modified>
</cp:coreProperties>
</file>