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5" r:id="rId3"/>
    <p:sldId id="263" r:id="rId4"/>
    <p:sldId id="276" r:id="rId5"/>
    <p:sldId id="271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F8433-ECAD-4B03-B587-9604BBFA9F18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486C4-41BC-4C1B-A67C-277017047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8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9FFE-3F48-4CBA-8B5F-AC9ABD84621E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001D7-522D-42F1-A09D-18CE995BF6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001D7-522D-42F1-A09D-18CE995BF62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E88A-DEE0-4575-B02B-AF2E1C2AE8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N.C. Rabi 2012-13 A.P.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2600" y="6530976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06E2-AF21-4FBE-907F-B639EBA93201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90C226"/>
                </a:solidFill>
              </a:rPr>
              <a:t> of 64</a:t>
            </a:r>
          </a:p>
        </p:txBody>
      </p:sp>
    </p:spTree>
    <p:extLst>
      <p:ext uri="{BB962C8B-B14F-4D97-AF65-F5344CB8AC3E}">
        <p14:creationId xmlns="" xmlns:p14="http://schemas.microsoft.com/office/powerpoint/2010/main" val="4024277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5572" y="70959"/>
            <a:ext cx="6852977" cy="646311"/>
          </a:xfrm>
          <a:prstGeom prst="rect">
            <a:avLst/>
          </a:prstGeom>
          <a:noFill/>
        </p:spPr>
        <p:txBody>
          <a:bodyPr wrap="square" lIns="91423" tIns="45710" rIns="91423" bIns="45710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DEPARTMENT OF AGRICULTURE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GOVERNMENT OF ANDHRA PRADESH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F:\presentaion C&amp;DA\gov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5" y="4038605"/>
            <a:ext cx="838201" cy="94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ept of Agri  Govt. of AP Logo.t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-25395"/>
            <a:ext cx="990600" cy="93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C&amp;DA\Desktop\AP Map with Crops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775028"/>
            <a:ext cx="7543799" cy="5701972"/>
          </a:xfrm>
          <a:prstGeom prst="rect">
            <a:avLst/>
          </a:prstGeom>
          <a:noFill/>
        </p:spPr>
      </p:pic>
      <p:pic>
        <p:nvPicPr>
          <p:cNvPr id="12" name="Picture 2" descr="F:\presentaion C&amp;DA\gov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76203"/>
            <a:ext cx="762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AutoShape 2" descr="Image result for somireddy chandra mohanreddy photos"/>
          <p:cNvSpPr>
            <a:spLocks noChangeAspect="1" noChangeArrowheads="1"/>
          </p:cNvSpPr>
          <p:nvPr/>
        </p:nvSpPr>
        <p:spPr bwMode="auto">
          <a:xfrm>
            <a:off x="155575" y="-192617"/>
            <a:ext cx="304801" cy="406402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Image result for somireddy chandra mohanreddy photos"/>
          <p:cNvSpPr>
            <a:spLocks noChangeAspect="1" noChangeArrowheads="1"/>
          </p:cNvSpPr>
          <p:nvPr/>
        </p:nvSpPr>
        <p:spPr bwMode="auto">
          <a:xfrm>
            <a:off x="155575" y="-192617"/>
            <a:ext cx="304801" cy="406402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7"/>
          <p:cNvSpPr txBox="1">
            <a:spLocks/>
          </p:cNvSpPr>
          <p:nvPr/>
        </p:nvSpPr>
        <p:spPr>
          <a:xfrm>
            <a:off x="8686802" y="6569075"/>
            <a:ext cx="381000" cy="365125"/>
          </a:xfrm>
          <a:prstGeom prst="rect">
            <a:avLst/>
          </a:prstGeom>
        </p:spPr>
        <p:txBody>
          <a:bodyPr lIns="91423" tIns="45710" rIns="91423" bIns="45710"/>
          <a:lstStyle/>
          <a:p>
            <a:pPr algn="r" defTabSz="914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75CBD07-CB89-4345-99FC-2DA4513A24B4}" type="slidenum">
              <a:rPr lang="en-IN" sz="900">
                <a:latin typeface="Arial Narrow" pitchFamily="34" charset="0"/>
                <a:cs typeface="+mn-cs"/>
              </a:rPr>
              <a:pPr algn="r" defTabSz="914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IN" sz="900" dirty="0">
              <a:latin typeface="Arial Narrow" pitchFamily="34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595080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200" b="1" dirty="0" smtClean="0">
                <a:latin typeface="Arial Narrow" pitchFamily="34" charset="0"/>
              </a:rPr>
              <a:t>Sri </a:t>
            </a:r>
            <a:r>
              <a:rPr lang="en-IN" sz="1200" b="1" dirty="0" err="1" smtClean="0">
                <a:latin typeface="Arial Narrow" pitchFamily="34" charset="0"/>
              </a:rPr>
              <a:t>N.Ch.Balu</a:t>
            </a:r>
            <a:r>
              <a:rPr lang="en-IN" sz="1200" b="1" dirty="0" smtClean="0">
                <a:latin typeface="Arial Narrow" pitchFamily="34" charset="0"/>
              </a:rPr>
              <a:t> </a:t>
            </a:r>
            <a:r>
              <a:rPr lang="en-IN" sz="1200" b="1" dirty="0" err="1" smtClean="0">
                <a:latin typeface="Arial Narrow" pitchFamily="34" charset="0"/>
              </a:rPr>
              <a:t>Naik</a:t>
            </a:r>
            <a:r>
              <a:rPr lang="en-IN" sz="1200" b="1" dirty="0" smtClean="0">
                <a:latin typeface="Arial Narrow" pitchFamily="34" charset="0"/>
              </a:rPr>
              <a:t>, </a:t>
            </a:r>
            <a:r>
              <a:rPr lang="en-IN" sz="1200" b="1" dirty="0" err="1" smtClean="0">
                <a:latin typeface="Arial Narrow" pitchFamily="34" charset="0"/>
              </a:rPr>
              <a:t>M.Sc</a:t>
            </a:r>
            <a:r>
              <a:rPr lang="en-IN" sz="1200" b="1" dirty="0" smtClean="0">
                <a:latin typeface="Arial Narrow" pitchFamily="34" charset="0"/>
              </a:rPr>
              <a:t>(Ag)</a:t>
            </a:r>
          </a:p>
          <a:p>
            <a:pPr algn="ctr"/>
            <a:r>
              <a:rPr lang="en-IN" sz="1200" b="1" dirty="0" smtClean="0">
                <a:latin typeface="Arial Narrow" pitchFamily="34" charset="0"/>
              </a:rPr>
              <a:t>Deputy Director of Agriculture</a:t>
            </a:r>
          </a:p>
          <a:p>
            <a:pPr algn="ctr"/>
            <a:r>
              <a:rPr lang="en-IN" sz="1200" b="1" dirty="0" smtClean="0">
                <a:latin typeface="Arial Narrow" pitchFamily="34" charset="0"/>
              </a:rPr>
              <a:t>O/o C&amp;DA, AP, Guntur</a:t>
            </a:r>
            <a:endParaRPr lang="en-IN" sz="1200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38100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latin typeface="Arial" pitchFamily="34" charset="0"/>
                <a:cs typeface="Arial" pitchFamily="34" charset="0"/>
              </a:rPr>
              <a:t>CROPPING INTENSITY &amp; GVA</a:t>
            </a:r>
            <a:endParaRPr lang="en-IN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1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2" y="457200"/>
          <a:ext cx="3886199" cy="278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1"/>
                <a:gridCol w="1506894"/>
                <a:gridCol w="872412"/>
                <a:gridCol w="951722"/>
              </a:tblGrid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S. No.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2015-16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marL="9525" marR="9525" marT="12700" marB="0" anchor="ctr"/>
                </a:tc>
              </a:tr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Punjab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1.90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12700" marB="0" anchor="ctr"/>
                </a:tc>
              </a:tr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West Bengal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1.88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12700" marB="0" anchor="ctr"/>
                </a:tc>
              </a:tr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Madhya Pradesh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1.57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12700" marB="0" anchor="ctr"/>
                </a:tc>
              </a:tr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Bihar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1.45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12700" marB="0" anchor="ctr"/>
                </a:tc>
              </a:tr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Assam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1.43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12700" marB="0" anchor="ctr"/>
                </a:tc>
              </a:tr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Rajasthan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1.39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12700" marB="0" anchor="ctr"/>
                </a:tc>
              </a:tr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Kerala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1.30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12700" marB="0" anchor="ctr"/>
                </a:tc>
              </a:tr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Tamil Nadu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1.26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12700" marB="0" anchor="ctr"/>
                </a:tc>
              </a:tr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1270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1.24</a:t>
                      </a:r>
                    </a:p>
                  </a:txBody>
                  <a:tcPr marL="9525" marR="9525" marT="1270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1.25</a:t>
                      </a:r>
                    </a:p>
                  </a:txBody>
                  <a:tcPr marL="9525" marR="9525" marT="12700" marB="0" anchor="ctr">
                    <a:solidFill>
                      <a:srgbClr val="92D050"/>
                    </a:solidFill>
                  </a:tcPr>
                </a:tc>
              </a:tr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Karnataka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1.20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12700" marB="0" anchor="ctr"/>
                </a:tc>
              </a:tr>
              <a:tr h="232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Telangana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-25397"/>
            <a:ext cx="9144000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Cropping Intensity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67200" y="457200"/>
          <a:ext cx="47244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211"/>
                <a:gridCol w="1430525"/>
                <a:gridCol w="1456199"/>
                <a:gridCol w="1265465"/>
              </a:tblGrid>
              <a:tr h="256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. No.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District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Cropping Intensity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2018-19 (Provisional)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2019-20</a:t>
                      </a:r>
                      <a:b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Target)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West Godavari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1.68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1.69</a:t>
                      </a:r>
                    </a:p>
                  </a:txBody>
                  <a:tcPr marL="9525" marR="9525" marT="12700" marB="0" anchor="ctr"/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East Godavari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1.62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1.61</a:t>
                      </a:r>
                    </a:p>
                  </a:txBody>
                  <a:tcPr marL="9525" marR="9525" marT="12700" marB="0" anchor="ctr"/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Krishna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1.52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1.51</a:t>
                      </a:r>
                    </a:p>
                  </a:txBody>
                  <a:tcPr marL="9525" marR="9525" marT="12700" marB="0" anchor="ctr"/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Srikakulam 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1.38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1.39</a:t>
                      </a:r>
                    </a:p>
                  </a:txBody>
                  <a:tcPr marL="9525" marR="9525" marT="12700" marB="0" anchor="ctr"/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Vizianagaram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1.38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1.38</a:t>
                      </a:r>
                    </a:p>
                  </a:txBody>
                  <a:tcPr marL="9525" marR="9525" marT="12700" marB="0" anchor="ctr"/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Guntur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1.31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1.30</a:t>
                      </a:r>
                    </a:p>
                  </a:txBody>
                  <a:tcPr marL="9525" marR="9525" marT="12700" marB="0" anchor="ctr"/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Visakhapatnam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1.25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1.25</a:t>
                      </a:r>
                    </a:p>
                  </a:txBody>
                  <a:tcPr marL="9525" marR="9525" marT="12700" marB="0" anchor="ctr"/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Chittoor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1.14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1.14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Kurnool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1.10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1.10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YSR Kadapa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1.14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1.13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SPSR Nellore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1.14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1.14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Ananthapuramu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1.06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1.06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Prakasam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1.04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1.04</a:t>
                      </a:r>
                    </a:p>
                  </a:txBody>
                  <a:tcPr marL="9525" marR="9525" marT="127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65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1.25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1.25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9" descr="MNGOCPEA"/>
          <p:cNvPicPr>
            <a:picLocks noChangeAspect="1" noChangeArrowheads="1"/>
          </p:cNvPicPr>
          <p:nvPr/>
        </p:nvPicPr>
        <p:blipFill>
          <a:blip r:embed="rId2"/>
          <a:srcRect t="2048" r="3391"/>
          <a:stretch>
            <a:fillRect/>
          </a:stretch>
        </p:blipFill>
        <p:spPr bwMode="auto">
          <a:xfrm>
            <a:off x="4267200" y="4876800"/>
            <a:ext cx="4724400" cy="182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00400"/>
            <a:ext cx="3886200" cy="3505200"/>
          </a:xfrm>
          <a:prstGeom prst="rect">
            <a:avLst/>
          </a:prstGeom>
          <a:noFill/>
        </p:spPr>
      </p:pic>
      <p:sp>
        <p:nvSpPr>
          <p:cNvPr id="8" name="Slide Number Placeholder 7"/>
          <p:cNvSpPr txBox="1">
            <a:spLocks/>
          </p:cNvSpPr>
          <p:nvPr/>
        </p:nvSpPr>
        <p:spPr>
          <a:xfrm>
            <a:off x="8686802" y="6645275"/>
            <a:ext cx="381000" cy="365125"/>
          </a:xfrm>
          <a:prstGeom prst="rect">
            <a:avLst/>
          </a:prstGeom>
        </p:spPr>
        <p:txBody>
          <a:bodyPr lIns="91423" tIns="45710" rIns="91423" bIns="45710"/>
          <a:lstStyle/>
          <a:p>
            <a:pPr algn="r" defTabSz="914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75CBD07-CB89-4345-99FC-2DA4513A24B4}" type="slidenum">
              <a:rPr lang="en-IN" sz="900">
                <a:latin typeface="Arial Narrow" pitchFamily="34" charset="0"/>
                <a:cs typeface="+mn-cs"/>
              </a:rPr>
              <a:pPr algn="r" defTabSz="914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IN" sz="900" dirty="0"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"/>
            <a:ext cx="9144000" cy="51276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I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District wise GVA Estimates for 2018-19 (AE) at Constant (2011-12) Prices</a:t>
            </a:r>
            <a:endParaRPr lang="en-I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2" y="530425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(Rs. in Cr)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839200" y="6518281"/>
            <a:ext cx="304800" cy="365125"/>
          </a:xfrm>
        </p:spPr>
        <p:txBody>
          <a:bodyPr/>
          <a:lstStyle/>
          <a:p>
            <a:fld id="{675CBD07-CB89-4345-99FC-2DA4513A24B4}" type="slidenum">
              <a:rPr lang="en-IN" sz="900" smtClean="0">
                <a:solidFill>
                  <a:schemeClr val="tx1"/>
                </a:solidFill>
              </a:rPr>
              <a:pPr/>
              <a:t>3</a:t>
            </a:fld>
            <a:endParaRPr lang="en-IN" sz="9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838200"/>
          <a:ext cx="3810000" cy="568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880118"/>
                <a:gridCol w="1244082"/>
              </a:tblGrid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err="1" smtClean="0">
                          <a:solidFill>
                            <a:schemeClr val="bg1"/>
                          </a:solidFill>
                          <a:latin typeface="Times New Roman"/>
                        </a:rPr>
                        <a:t>S.No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District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GVA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Guntur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4348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West Godavari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4327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East Godavari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3661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Krishna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3085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Kurnool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3075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6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Prakasam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2272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7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SPSR Nellore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1628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8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Srikakulam 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1478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Chittoor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1309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10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Vizianagaram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1092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11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Ananthapur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1009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12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Visakhapatnam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921</a:t>
                      </a:r>
                    </a:p>
                  </a:txBody>
                  <a:tcPr marL="9525" marR="9525" marT="12700" marB="0" anchor="ctr"/>
                </a:tc>
              </a:tr>
              <a:tr h="37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13 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YSR </a:t>
                      </a:r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Kadapa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588</a:t>
                      </a:r>
                    </a:p>
                  </a:txBody>
                  <a:tcPr marL="9525" marR="9525" marT="12700" marB="0" anchor="ctr"/>
                </a:tc>
              </a:tr>
              <a:tr h="3793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28792</a:t>
                      </a:r>
                    </a:p>
                  </a:txBody>
                  <a:tcPr marL="9525" marR="9525" marT="1270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4800" y="533400"/>
            <a:ext cx="50292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006021"/>
            <a:ext cx="5029200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1. Gross Value Output (GVO) in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Crore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fontAlgn="ctr"/>
            <a:r>
              <a:rPr lang="en-US" sz="2000" b="1" dirty="0" smtClean="0">
                <a:latin typeface="Arial Narrow" pitchFamily="34" charset="0"/>
              </a:rPr>
              <a:t>     = Area * Productivity * Constant  Price of </a:t>
            </a:r>
          </a:p>
          <a:p>
            <a:pPr fontAlgn="ctr"/>
            <a:r>
              <a:rPr lang="en-US" sz="2000" b="1" dirty="0" smtClean="0">
                <a:latin typeface="Arial Narrow" pitchFamily="34" charset="0"/>
              </a:rPr>
              <a:t>                                             2011-12 / 1 </a:t>
            </a:r>
            <a:r>
              <a:rPr lang="en-US" sz="2000" b="1" dirty="0" err="1" smtClean="0">
                <a:latin typeface="Arial Narrow" pitchFamily="34" charset="0"/>
              </a:rPr>
              <a:t>Crore</a:t>
            </a:r>
            <a:endParaRPr lang="en-US" sz="2000" b="1" dirty="0" smtClean="0">
              <a:latin typeface="Arial Narrow" pitchFamily="34" charset="0"/>
            </a:endParaRPr>
          </a:p>
          <a:p>
            <a:pPr fontAlgn="ctr"/>
            <a:r>
              <a:rPr lang="en-US" sz="2000" dirty="0" smtClean="0">
                <a:latin typeface="Arial Narrow" pitchFamily="34" charset="0"/>
              </a:rPr>
              <a:t>        (Where area in ha &amp; productivity in </a:t>
            </a:r>
            <a:r>
              <a:rPr lang="en-US" sz="2000" dirty="0" err="1" smtClean="0">
                <a:latin typeface="Arial Narrow" pitchFamily="34" charset="0"/>
              </a:rPr>
              <a:t>Kgs</a:t>
            </a:r>
            <a:r>
              <a:rPr lang="en-US" sz="2000" dirty="0" smtClean="0">
                <a:latin typeface="Arial Narrow" pitchFamily="34" charset="0"/>
              </a:rPr>
              <a:t>/ha)</a:t>
            </a:r>
          </a:p>
          <a:p>
            <a:pPr fontAlgn="ctr"/>
            <a:endParaRPr lang="en-US" sz="2000" b="1" dirty="0" smtClean="0">
              <a:latin typeface="Arial Narrow" pitchFamily="34" charset="0"/>
            </a:endParaRPr>
          </a:p>
          <a:p>
            <a:pPr fontAlgn="ctr"/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2. Gross Value Added (GVA) in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Crore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fontAlgn="ctr"/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     GVA = GVO – Input costs</a:t>
            </a:r>
          </a:p>
          <a:p>
            <a:pPr fontAlgn="ctr"/>
            <a:r>
              <a:rPr lang="en-US" sz="2000" dirty="0" smtClean="0">
                <a:latin typeface="Arial Narrow" pitchFamily="34" charset="0"/>
              </a:rPr>
              <a:t>       (Where inputs costs like seeds, fertilizers, </a:t>
            </a:r>
          </a:p>
          <a:p>
            <a:pPr fontAlgn="ctr"/>
            <a:r>
              <a:rPr lang="en-US" sz="2000" dirty="0" smtClean="0">
                <a:latin typeface="Arial Narrow" pitchFamily="34" charset="0"/>
              </a:rPr>
              <a:t>          pesticides, irrigation, electricity, market    </a:t>
            </a:r>
          </a:p>
          <a:p>
            <a:pPr fontAlgn="ctr"/>
            <a:r>
              <a:rPr lang="en-US" sz="2000" dirty="0" smtClean="0">
                <a:latin typeface="Arial Narrow" pitchFamily="34" charset="0"/>
              </a:rPr>
              <a:t>          charges, diesel, maintenance &amp; repairs etc)</a:t>
            </a:r>
          </a:p>
          <a:p>
            <a:pPr fontAlgn="ctr"/>
            <a:endParaRPr lang="en-US" sz="2000" dirty="0" smtClean="0">
              <a:latin typeface="Arial Narrow" pitchFamily="34" charset="0"/>
            </a:endParaRPr>
          </a:p>
          <a:p>
            <a:pPr fontAlgn="ctr"/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3. Growth Rate in %:</a:t>
            </a:r>
          </a:p>
          <a:p>
            <a:pPr fontAlgn="ctr"/>
            <a:r>
              <a:rPr lang="en-US" sz="2000" b="1" dirty="0" smtClean="0">
                <a:latin typeface="Arial Narrow" pitchFamily="34" charset="0"/>
              </a:rPr>
              <a:t>     2018-19 Growth  rate %:</a:t>
            </a:r>
          </a:p>
          <a:p>
            <a:pPr fontAlgn="ctr"/>
            <a:r>
              <a:rPr lang="en-US" sz="2000" b="1" dirty="0" smtClean="0">
                <a:latin typeface="Arial Narrow" pitchFamily="34" charset="0"/>
              </a:rPr>
              <a:t>=(GVA value of 2018-19 - GVA value of 2017-18) *100/GVA value of 2017-18</a:t>
            </a:r>
            <a:endParaRPr lang="en-US" sz="2000" dirty="0">
              <a:latin typeface="Arial Narrow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14800" y="2438400"/>
            <a:ext cx="50292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4267200"/>
            <a:ext cx="5029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96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93"/>
            <a:ext cx="9144000" cy="51276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PRIMARY SECTOR GVA GROWTH RATE</a:t>
            </a:r>
            <a:endParaRPr lang="en-I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839200" y="6518281"/>
            <a:ext cx="304800" cy="365125"/>
          </a:xfrm>
        </p:spPr>
        <p:txBody>
          <a:bodyPr/>
          <a:lstStyle/>
          <a:p>
            <a:fld id="{675CBD07-CB89-4345-99FC-2DA4513A24B4}" type="slidenum">
              <a:rPr lang="en-IN">
                <a:solidFill>
                  <a:prstClr val="black"/>
                </a:solidFill>
              </a:rPr>
              <a:pPr/>
              <a:t>4</a:t>
            </a:fld>
            <a:endParaRPr lang="en-IN" dirty="0">
              <a:solidFill>
                <a:prstClr val="black"/>
              </a:solidFill>
            </a:endParaRPr>
          </a:p>
        </p:txBody>
      </p:sp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10" y="4419600"/>
            <a:ext cx="2193925" cy="24384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Image result for indian fishes cultiv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419600"/>
            <a:ext cx="2133600" cy="2438400"/>
          </a:xfrm>
          <a:prstGeom prst="rect">
            <a:avLst/>
          </a:prstGeom>
          <a:noFill/>
        </p:spPr>
      </p:pic>
      <p:sp>
        <p:nvSpPr>
          <p:cNvPr id="10" name="Slide Number Placeholder 7"/>
          <p:cNvSpPr txBox="1">
            <a:spLocks/>
          </p:cNvSpPr>
          <p:nvPr/>
        </p:nvSpPr>
        <p:spPr>
          <a:xfrm>
            <a:off x="8763000" y="6416680"/>
            <a:ext cx="30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/>
          <a:p>
            <a:pPr algn="r" defTabSz="9143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75CBD07-CB89-4345-99FC-2DA4513A24B4}" type="slidenum">
              <a:rPr lang="en-IN" sz="1200" smtClean="0">
                <a:solidFill>
                  <a:prstClr val="black">
                    <a:tint val="75000"/>
                  </a:prstClr>
                </a:solidFill>
                <a:latin typeface="Arial Narrow" pitchFamily="34" charset="0"/>
                <a:cs typeface="+mn-cs"/>
              </a:rPr>
              <a:pPr algn="r" defTabSz="9143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IN" sz="1200" dirty="0">
              <a:solidFill>
                <a:prstClr val="black">
                  <a:tint val="75000"/>
                </a:prst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4445006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 per advance estimates</a:t>
            </a:r>
            <a:endParaRPr lang="en-US" sz="1200" dirty="0"/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27217941"/>
              </p:ext>
            </p:extLst>
          </p:nvPr>
        </p:nvGraphicFramePr>
        <p:xfrm>
          <a:off x="76200" y="600456"/>
          <a:ext cx="8991600" cy="381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912"/>
                <a:gridCol w="1486288"/>
                <a:gridCol w="1324910"/>
                <a:gridCol w="1153295"/>
                <a:gridCol w="1230181"/>
                <a:gridCol w="1153295"/>
                <a:gridCol w="1073478"/>
                <a:gridCol w="1075241"/>
              </a:tblGrid>
              <a:tr h="934756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S. No.</a:t>
                      </a: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2015-16</a:t>
                      </a:r>
                    </a:p>
                    <a:p>
                      <a:pPr marL="457200" lvl="1" indent="-457200" algn="ctr"/>
                      <a:r>
                        <a:rPr lang="en-I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(RF: -30%)</a:t>
                      </a: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457200"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  <a:p>
                      <a:pPr marL="457200" marR="0" lvl="1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(RF: -5.6%)</a:t>
                      </a: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2017-18</a:t>
                      </a:r>
                    </a:p>
                    <a:p>
                      <a:pPr marL="457200" marR="0" lvl="1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(RF: -14.4%) </a:t>
                      </a: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2018-19</a:t>
                      </a:r>
                    </a:p>
                    <a:p>
                      <a:pPr marL="457200" marR="0" lvl="1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(Target)</a:t>
                      </a: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2018-19</a:t>
                      </a:r>
                    </a:p>
                    <a:p>
                      <a:pPr marL="457200" marR="0" lvl="1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(II Qtr.)</a:t>
                      </a: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India</a:t>
                      </a:r>
                    </a:p>
                    <a:p>
                      <a:pPr marL="0" lvl="1" indent="0"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2018-19 </a:t>
                      </a:r>
                    </a:p>
                    <a:p>
                      <a:pPr marL="0" lvl="1" indent="0"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(II Qtr.)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</a:tr>
              <a:tr h="480731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Agriculture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- 6.99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3.69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12.30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15.02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-6.52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</a:tr>
              <a:tr h="480731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Horticulture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9.95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18.33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17.16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25.01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15.93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</a:tr>
              <a:tr h="480731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Livestock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7.96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14.91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13.05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20.02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15.34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8.0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</a:tr>
              <a:tr h="480731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Fisheries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41.71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42.57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30.84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30.22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22.36</a:t>
                      </a:r>
                    </a:p>
                  </a:txBody>
                  <a:tcPr marT="60960" marB="6096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8.4</a:t>
                      </a:r>
                    </a:p>
                  </a:txBody>
                  <a:tcPr marT="60960" marB="60960" anchor="ctr"/>
                </a:tc>
              </a:tr>
              <a:tr h="480731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Forestry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-1.54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2.71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1.97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3.00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0.07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</a:tr>
              <a:tr h="4807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10.88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14.91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17.76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22.66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17.18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2" name="Slide Number Placeholder 7"/>
          <p:cNvSpPr txBox="1">
            <a:spLocks/>
          </p:cNvSpPr>
          <p:nvPr/>
        </p:nvSpPr>
        <p:spPr>
          <a:xfrm>
            <a:off x="8763000" y="6578605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5CBD07-CB89-4345-99FC-2DA4513A24B4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4" descr="Image result for images of cow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419600"/>
            <a:ext cx="2743200" cy="2438402"/>
          </a:xfrm>
          <a:prstGeom prst="rect">
            <a:avLst/>
          </a:prstGeom>
          <a:noFill/>
        </p:spPr>
      </p:pic>
      <p:sp>
        <p:nvSpPr>
          <p:cNvPr id="15" name="Slide Number Placeholder 7"/>
          <p:cNvSpPr txBox="1">
            <a:spLocks/>
          </p:cNvSpPr>
          <p:nvPr/>
        </p:nvSpPr>
        <p:spPr>
          <a:xfrm>
            <a:off x="8686802" y="6569075"/>
            <a:ext cx="381000" cy="365125"/>
          </a:xfrm>
          <a:prstGeom prst="rect">
            <a:avLst/>
          </a:prstGeom>
        </p:spPr>
        <p:txBody>
          <a:bodyPr lIns="91423" tIns="45710" rIns="91423" bIns="45710"/>
          <a:lstStyle/>
          <a:p>
            <a:pPr algn="r" defTabSz="914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75CBD07-CB89-4345-99FC-2DA4513A24B4}" type="slidenum">
              <a:rPr lang="en-IN" sz="900">
                <a:solidFill>
                  <a:schemeClr val="bg1"/>
                </a:solidFill>
                <a:latin typeface="Arial Narrow" pitchFamily="34" charset="0"/>
                <a:cs typeface="+mn-cs"/>
              </a:rPr>
              <a:pPr algn="r" defTabSz="914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IN" sz="9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86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636" y="762000"/>
            <a:ext cx="4151364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Segoe UI Semibold" pitchFamily="34" charset="0"/>
                <a:cs typeface="Segoe UI Semibold" pitchFamily="34" charset="0"/>
              </a:rPr>
              <a:t>Thank You</a:t>
            </a:r>
            <a:endParaRPr lang="en-IN" sz="3600" dirty="0">
              <a:solidFill>
                <a:srgbClr val="00B050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4094680" y="152401"/>
            <a:ext cx="1391720" cy="95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ChangeArrowheads="1"/>
          </p:cNvSpPr>
          <p:nvPr/>
        </p:nvSpPr>
        <p:spPr bwMode="auto">
          <a:xfrm>
            <a:off x="8763000" y="6477000"/>
            <a:ext cx="37065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fld id="{AA51599F-4F4C-4E25-AB70-A86D18B938AE}" type="slidenum">
              <a:rPr lang="en-US" sz="1000">
                <a:solidFill>
                  <a:prstClr val="black"/>
                </a:solidFill>
                <a:sym typeface="Arial" pitchFamily="34" charset="0"/>
              </a:rPr>
              <a:pPr algn="ctr"/>
              <a:t>5</a:t>
            </a:fld>
            <a:endParaRPr lang="en-US" sz="1000" dirty="0">
              <a:solidFill>
                <a:prstClr val="black"/>
              </a:solidFill>
              <a:sym typeface="Arial" pitchFamily="34" charset="0"/>
            </a:endParaRPr>
          </a:p>
        </p:txBody>
      </p:sp>
      <p:pic>
        <p:nvPicPr>
          <p:cNvPr id="8" name="Picture 5" descr="grass_PNG1086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40403"/>
            <a:ext cx="9144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9144000" cy="4419600"/>
          </a:xfrm>
          <a:prstGeom prst="rect">
            <a:avLst/>
          </a:prstGeom>
          <a:noFill/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8686802" y="6569075"/>
            <a:ext cx="381000" cy="365125"/>
          </a:xfrm>
          <a:prstGeom prst="rect">
            <a:avLst/>
          </a:prstGeom>
        </p:spPr>
        <p:txBody>
          <a:bodyPr lIns="91423" tIns="45710" rIns="91423" bIns="45710"/>
          <a:lstStyle/>
          <a:p>
            <a:pPr algn="r" defTabSz="914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75CBD07-CB89-4345-99FC-2DA4513A24B4}" type="slidenum">
              <a:rPr lang="en-IN" sz="900">
                <a:solidFill>
                  <a:schemeClr val="bg1"/>
                </a:solidFill>
                <a:latin typeface="Arial Narrow" pitchFamily="34" charset="0"/>
                <a:cs typeface="+mn-cs"/>
              </a:rPr>
              <a:pPr algn="r" defTabSz="914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IN" sz="9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301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0"/>
    </mc:Choice>
    <mc:Fallback>
      <p:transition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436</Words>
  <Application>Microsoft Office PowerPoint</Application>
  <PresentationFormat>On-screen Show (4:3)</PresentationFormat>
  <Paragraphs>252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PRIMARY SECTOR GVA GROWTH RATE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CROP SCHEMES</dc:title>
  <dc:creator>NFSM</dc:creator>
  <cp:lastModifiedBy>DDA(NRM)</cp:lastModifiedBy>
  <cp:revision>96</cp:revision>
  <dcterms:created xsi:type="dcterms:W3CDTF">2006-08-16T00:00:00Z</dcterms:created>
  <dcterms:modified xsi:type="dcterms:W3CDTF">2019-04-18T13:58:00Z</dcterms:modified>
</cp:coreProperties>
</file>